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7"/>
  </p:notesMasterIdLst>
  <p:handoutMasterIdLst>
    <p:handoutMasterId r:id="rId58"/>
  </p:handoutMasterIdLst>
  <p:sldIdLst>
    <p:sldId id="256" r:id="rId2"/>
    <p:sldId id="327" r:id="rId3"/>
    <p:sldId id="328" r:id="rId4"/>
    <p:sldId id="329" r:id="rId5"/>
    <p:sldId id="372" r:id="rId6"/>
    <p:sldId id="373" r:id="rId7"/>
    <p:sldId id="330" r:id="rId8"/>
    <p:sldId id="331" r:id="rId9"/>
    <p:sldId id="332" r:id="rId10"/>
    <p:sldId id="333" r:id="rId11"/>
    <p:sldId id="334" r:id="rId12"/>
    <p:sldId id="335" r:id="rId13"/>
    <p:sldId id="336" r:id="rId14"/>
    <p:sldId id="337" r:id="rId15"/>
    <p:sldId id="338" r:id="rId16"/>
    <p:sldId id="339" r:id="rId17"/>
    <p:sldId id="340" r:id="rId18"/>
    <p:sldId id="341" r:id="rId19"/>
    <p:sldId id="342" r:id="rId20"/>
    <p:sldId id="343" r:id="rId21"/>
    <p:sldId id="344" r:id="rId22"/>
    <p:sldId id="345" r:id="rId23"/>
    <p:sldId id="346" r:id="rId24"/>
    <p:sldId id="347" r:id="rId25"/>
    <p:sldId id="348" r:id="rId26"/>
    <p:sldId id="349" r:id="rId27"/>
    <p:sldId id="350" r:id="rId28"/>
    <p:sldId id="351" r:id="rId29"/>
    <p:sldId id="369" r:id="rId30"/>
    <p:sldId id="370" r:id="rId31"/>
    <p:sldId id="371" r:id="rId32"/>
    <p:sldId id="352" r:id="rId33"/>
    <p:sldId id="353" r:id="rId34"/>
    <p:sldId id="354" r:id="rId35"/>
    <p:sldId id="355" r:id="rId36"/>
    <p:sldId id="356" r:id="rId37"/>
    <p:sldId id="357" r:id="rId38"/>
    <p:sldId id="358" r:id="rId39"/>
    <p:sldId id="359" r:id="rId40"/>
    <p:sldId id="360" r:id="rId41"/>
    <p:sldId id="361" r:id="rId42"/>
    <p:sldId id="375" r:id="rId43"/>
    <p:sldId id="366" r:id="rId44"/>
    <p:sldId id="367" r:id="rId45"/>
    <p:sldId id="368" r:id="rId46"/>
    <p:sldId id="378" r:id="rId47"/>
    <p:sldId id="379" r:id="rId48"/>
    <p:sldId id="380" r:id="rId49"/>
    <p:sldId id="381" r:id="rId50"/>
    <p:sldId id="382" r:id="rId51"/>
    <p:sldId id="383" r:id="rId52"/>
    <p:sldId id="365" r:id="rId53"/>
    <p:sldId id="363" r:id="rId54"/>
    <p:sldId id="364" r:id="rId55"/>
    <p:sldId id="325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6FA3"/>
    <a:srgbClr val="C1E7F5"/>
    <a:srgbClr val="333333"/>
    <a:srgbClr val="22A7F0"/>
    <a:srgbClr val="009AFE"/>
    <a:srgbClr val="5CC0E4"/>
    <a:srgbClr val="59C2E5"/>
    <a:srgbClr val="152435"/>
    <a:srgbClr val="3CA0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51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57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6" d="100"/>
          <a:sy n="56" d="100"/>
        </p:scale>
        <p:origin x="2404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7215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7ED398-DAB6-4728-B0D8-BBFC9E94FEF3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EED7A-40CE-48B5-B58E-D25D28656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1166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bisecure.com/" TargetMode="External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hyperlink" Target="mailto:sales@ubisecure.com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829800" cy="2387600"/>
          </a:xfrm>
        </p:spPr>
        <p:txBody>
          <a:bodyPr anchor="b">
            <a:normAutofit/>
          </a:bodyPr>
          <a:lstStyle>
            <a:lvl1pPr algn="l">
              <a:defRPr sz="5000" spc="-1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8298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rgbClr val="22A7F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838200" y="6276109"/>
            <a:ext cx="28595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© 2017 Ubisecure,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Inc</a:t>
            </a:r>
            <a:r>
              <a:rPr lang="en-US" sz="900" baseline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&amp; its affiliates. All rights reserved.</a:t>
            </a:r>
            <a:endParaRPr lang="en-US" sz="9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931506" y="6230304"/>
            <a:ext cx="4004388" cy="27432"/>
          </a:xfrm>
          <a:prstGeom prst="rect">
            <a:avLst/>
          </a:prstGeom>
          <a:solidFill>
            <a:srgbClr val="22A7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7215" y="302203"/>
            <a:ext cx="4376572" cy="1640319"/>
          </a:xfrm>
          <a:prstGeom prst="rect">
            <a:avLst/>
          </a:prstGeom>
        </p:spPr>
      </p:pic>
      <p:pic>
        <p:nvPicPr>
          <p:cNvPr id="7" name="Picture 23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93400" y="5952142"/>
            <a:ext cx="1386672" cy="611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6696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22A7F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7674" y="1825625"/>
            <a:ext cx="5572126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81649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46DAA8-F91A-4E38-AB62-B9C84018269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447674" y="337693"/>
            <a:ext cx="11306175" cy="27432"/>
          </a:xfrm>
          <a:prstGeom prst="rect">
            <a:avLst/>
          </a:prstGeom>
          <a:solidFill>
            <a:srgbClr val="22A7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409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6701" b="44749"/>
          <a:stretch/>
        </p:blipFill>
        <p:spPr>
          <a:xfrm>
            <a:off x="0" y="2170546"/>
            <a:ext cx="12192000" cy="23206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9455" y="2170546"/>
            <a:ext cx="11437696" cy="2320637"/>
          </a:xfrm>
        </p:spPr>
        <p:txBody>
          <a:bodyPr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7646631" y="6168963"/>
            <a:ext cx="4004388" cy="27432"/>
          </a:xfrm>
          <a:prstGeom prst="rect">
            <a:avLst/>
          </a:prstGeom>
          <a:solidFill>
            <a:srgbClr val="5CC0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8966623" y="6257059"/>
            <a:ext cx="285957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© 2017 Ubisecure, </a:t>
            </a:r>
            <a:r>
              <a:rPr lang="en-US" sz="9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Inc</a:t>
            </a:r>
            <a:r>
              <a:rPr lang="en-US" sz="900" baseline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&amp; its affiliates. All rights reserved.</a:t>
            </a:r>
            <a:endParaRPr lang="en-US" sz="9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824826" y="5374121"/>
            <a:ext cx="28595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hlinkClick r:id="rId3"/>
              </a:rPr>
              <a:t>www.ubisecure.com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  <a:p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CONTACT US</a:t>
            </a:r>
          </a:p>
          <a:p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hlinkClick r:id="rId4"/>
              </a:rPr>
              <a:t>sales@ubisecure.com</a:t>
            </a: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fi-FI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Tekniikantie 14 Espoo, 02150 Finland</a:t>
            </a:r>
          </a:p>
          <a:p>
            <a:r>
              <a:rPr lang="fi-FI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+358 9 251 77250</a:t>
            </a: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656" y="4632528"/>
            <a:ext cx="1978661" cy="741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0425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i-FI"/>
          </a:p>
        </p:txBody>
      </p:sp>
      <p:sp>
        <p:nvSpPr>
          <p:cNvPr id="3" name="Rectangle 2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E776C8-758F-4C70-9D94-8BB69C1902A4}" type="slidenum">
              <a:rPr lang="fi-FI"/>
              <a:pPr>
                <a:defRPr/>
              </a:pPr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514178585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reak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_BG_Break_v3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9455" y="2170546"/>
            <a:ext cx="11437696" cy="2320637"/>
          </a:xfrm>
        </p:spPr>
        <p:txBody>
          <a:bodyPr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6" name="Picture 5" descr="Logo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5677208"/>
            <a:ext cx="3515969" cy="629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5479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reak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_BG_Break_v4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9455" y="2170546"/>
            <a:ext cx="11437696" cy="2320637"/>
          </a:xfrm>
        </p:spPr>
        <p:txBody>
          <a:bodyPr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6" name="Picture 5" descr="Logo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5677208"/>
            <a:ext cx="3515969" cy="629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087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5124450" y="0"/>
            <a:ext cx="7067550" cy="6858000"/>
          </a:xfrm>
          <a:prstGeom prst="rect">
            <a:avLst/>
          </a:prstGeom>
          <a:solidFill>
            <a:srgbClr val="22A7F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9AF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1" y="365125"/>
            <a:ext cx="3657600" cy="5811838"/>
          </a:xfrm>
        </p:spPr>
        <p:txBody>
          <a:bodyPr/>
          <a:lstStyle>
            <a:lvl1pPr>
              <a:defRPr spc="-1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8800" y="365125"/>
            <a:ext cx="5714999" cy="581183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B46DAA8-F91A-4E38-AB62-B9C84018269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23"/>
          <p:cNvPicPr>
            <a:picLocks noChangeAspect="1" noChangeArrowheads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4201" y="6246813"/>
            <a:ext cx="1386672" cy="611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62111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e Case Value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1" y="365125"/>
            <a:ext cx="3657600" cy="5811838"/>
          </a:xfrm>
        </p:spPr>
        <p:txBody>
          <a:bodyPr/>
          <a:lstStyle>
            <a:lvl1pPr>
              <a:defRPr spc="-1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61608" y="1"/>
            <a:ext cx="75303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852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e Case Value Statemen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1" y="365125"/>
            <a:ext cx="3657600" cy="5811838"/>
          </a:xfrm>
        </p:spPr>
        <p:txBody>
          <a:bodyPr/>
          <a:lstStyle>
            <a:lvl1pPr>
              <a:defRPr spc="-1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0648" r="-30648"/>
          <a:stretch/>
        </p:blipFill>
        <p:spPr>
          <a:xfrm>
            <a:off x="4684455" y="0"/>
            <a:ext cx="108252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979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1511302"/>
            <a:ext cx="12192000" cy="5346698"/>
          </a:xfrm>
          <a:prstGeom prst="rect">
            <a:avLst/>
          </a:prstGeom>
          <a:solidFill>
            <a:srgbClr val="22A7F0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675" y="365126"/>
            <a:ext cx="11306175" cy="1146176"/>
          </a:xfrm>
        </p:spPr>
        <p:txBody>
          <a:bodyPr/>
          <a:lstStyle>
            <a:lvl1pPr>
              <a:defRPr spc="-1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B46DAA8-F91A-4E38-AB62-B9C84018269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47674" y="337693"/>
            <a:ext cx="11306175" cy="27432"/>
          </a:xfrm>
          <a:prstGeom prst="rect">
            <a:avLst/>
          </a:prstGeom>
          <a:solidFill>
            <a:srgbClr val="22A7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23"/>
          <p:cNvPicPr>
            <a:picLocks noChangeAspect="1" noChangeArrowheads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4201" y="6246813"/>
            <a:ext cx="1386672" cy="611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64805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1511302"/>
            <a:ext cx="12192000" cy="5346698"/>
          </a:xfrm>
          <a:prstGeom prst="rect">
            <a:avLst/>
          </a:prstGeom>
          <a:solidFill>
            <a:srgbClr val="152435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675" y="365126"/>
            <a:ext cx="11306175" cy="1146176"/>
          </a:xfrm>
        </p:spPr>
        <p:txBody>
          <a:bodyPr/>
          <a:lstStyle>
            <a:lvl1pPr>
              <a:defRPr spc="-1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C1E7F5"/>
                </a:solidFill>
              </a:defRPr>
            </a:lvl1pPr>
            <a:lvl2pPr>
              <a:defRPr>
                <a:solidFill>
                  <a:srgbClr val="C1E7F5"/>
                </a:solidFill>
              </a:defRPr>
            </a:lvl2pPr>
            <a:lvl3pPr>
              <a:defRPr>
                <a:solidFill>
                  <a:srgbClr val="C1E7F5"/>
                </a:solidFill>
              </a:defRPr>
            </a:lvl3pPr>
            <a:lvl4pPr>
              <a:defRPr>
                <a:solidFill>
                  <a:srgbClr val="C1E7F5"/>
                </a:solidFill>
              </a:defRPr>
            </a:lvl4pPr>
            <a:lvl5pPr>
              <a:defRPr>
                <a:solidFill>
                  <a:srgbClr val="C1E7F5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B46DAA8-F91A-4E38-AB62-B9C84018269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447674" y="337693"/>
            <a:ext cx="11306175" cy="27432"/>
          </a:xfrm>
          <a:prstGeom prst="rect">
            <a:avLst/>
          </a:prstGeom>
          <a:solidFill>
            <a:srgbClr val="22A7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23"/>
          <p:cNvPicPr>
            <a:picLocks noChangeAspect="1" noChangeArrowheads="1"/>
          </p:cNvPicPr>
          <p:nvPr userDrawn="1"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4201" y="6246813"/>
            <a:ext cx="1386672" cy="611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46395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675" y="365125"/>
            <a:ext cx="11306175" cy="1165963"/>
          </a:xfrm>
        </p:spPr>
        <p:txBody>
          <a:bodyPr/>
          <a:lstStyle>
            <a:lvl1pPr>
              <a:defRPr spc="-150">
                <a:solidFill>
                  <a:srgbClr val="22A7F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B46DAA8-F91A-4E38-AB62-B9C84018269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47674" y="337693"/>
            <a:ext cx="11306175" cy="27432"/>
          </a:xfrm>
          <a:prstGeom prst="rect">
            <a:avLst/>
          </a:prstGeom>
          <a:solidFill>
            <a:srgbClr val="22A7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087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563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B46DAA8-F91A-4E38-AB62-B9C84018269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23"/>
          <p:cNvPicPr>
            <a:picLocks noChangeAspect="1" noChangeArrowheads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4201" y="6246813"/>
            <a:ext cx="1386672" cy="611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64296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075" b="555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B46DAA8-F91A-4E38-AB62-B9C84018269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23"/>
          <p:cNvPicPr>
            <a:picLocks noChangeAspect="1" noChangeArrowheads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4201" y="6246813"/>
            <a:ext cx="1386672" cy="611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08529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7675" y="365125"/>
            <a:ext cx="1130617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7675" y="1825625"/>
            <a:ext cx="1130617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10650" y="63944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B46DAA8-F91A-4E38-AB62-B9C84018269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917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3" r:id="rId3"/>
    <p:sldLayoutId id="2147483668" r:id="rId4"/>
    <p:sldLayoutId id="2147483660" r:id="rId5"/>
    <p:sldLayoutId id="2147483665" r:id="rId6"/>
    <p:sldLayoutId id="2147483661" r:id="rId7"/>
    <p:sldLayoutId id="2147483651" r:id="rId8"/>
    <p:sldLayoutId id="2147483669" r:id="rId9"/>
    <p:sldLayoutId id="2147483652" r:id="rId10"/>
    <p:sldLayoutId id="2147483666" r:id="rId11"/>
    <p:sldLayoutId id="2147483670" r:id="rId12"/>
    <p:sldLayoutId id="2147483671" r:id="rId13"/>
    <p:sldLayoutId id="214748367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15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51435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97155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42875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>
          <a:tab pos="1600200" algn="l"/>
        </a:tabLst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885950" indent="-228600" algn="l" defTabSz="914400" rtl="0" eaLnBrk="1" latinLnBrk="0" hangingPunct="1">
        <a:lnSpc>
          <a:spcPct val="90000"/>
        </a:lnSpc>
        <a:spcBef>
          <a:spcPts val="500"/>
        </a:spcBef>
        <a:spcAft>
          <a:spcPts val="600"/>
        </a:spcAft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lookupservice/GetUsername?ssn=$%7bparam1%7d" TargetMode="External"/><Relationship Id="rId2" Type="http://schemas.openxmlformats.org/officeDocument/2006/relationships/hyperlink" Target="http://schemas.datacontract.org/2004/07/RestfulDataService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w3.org/2001/XMLSchema-instance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sso.example.com/uas/template/default/method-image/openid.facebook.1" TargetMode="Externa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sso.example.com/uas/template/template/json?locale=en&amp;callback=helloworld" TargetMode="Externa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eidm.demo.ubisecure.com/uas/template/ciddemo/logo.png?locale=fi" TargetMode="External"/><Relationship Id="rId2" Type="http://schemas.openxmlformats.org/officeDocument/2006/relationships/hyperlink" Target="https://eidm.demo.ubisecure.com/uas/template/ciddemo/json?locale=fi&amp;callback=callback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eidm.demo.ubisecure.com/uas/template/ciddemo/method-image/tupas.nordea.1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ools.ietf.org/html/rfc6750" TargetMode="External"/><Relationship Id="rId2" Type="http://schemas.openxmlformats.org/officeDocument/2006/relationships/hyperlink" Target="https://tools.ietf.org/html/rfc6749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tools.ietf.org/html/draft-ietf-oauth-introspection-08" TargetMode="External"/><Relationship Id="rId4" Type="http://schemas.openxmlformats.org/officeDocument/2006/relationships/hyperlink" Target="http://openid.net/specs/openid-connect-core-1_0.html" TargetMode="Externa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mno.ubidemo.com/uas/oauth2/metadata.json" TargetMode="Externa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-piirustus.vsd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Ubisecure APIs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Integration points with other systems</a:t>
            </a:r>
          </a:p>
        </p:txBody>
      </p:sp>
    </p:spTree>
    <p:extLst>
      <p:ext uri="{BB962C8B-B14F-4D97-AF65-F5344CB8AC3E}">
        <p14:creationId xmlns:p14="http://schemas.microsoft.com/office/powerpoint/2010/main" val="780967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3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Mobile App Example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541" y="1844985"/>
            <a:ext cx="2160000" cy="360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0227" y="2060814"/>
            <a:ext cx="2160000" cy="360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7685" y="2330507"/>
            <a:ext cx="2160000" cy="360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8371" y="2522060"/>
            <a:ext cx="2160000" cy="360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3005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Directory User </a:t>
            </a:r>
            <a:r>
              <a:rPr lang="fi-FI" dirty="0" err="1"/>
              <a:t>Mapping</a:t>
            </a:r>
            <a:r>
              <a:rPr lang="fi-FI" dirty="0"/>
              <a:t>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19379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REST Attribute Query for Directory User Mapping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Enables mapping of external identities to local directory users</a:t>
            </a:r>
          </a:p>
          <a:p>
            <a:r>
              <a:rPr lang="en-GB" dirty="0"/>
              <a:t>A query to an external REST service is executed during each login</a:t>
            </a:r>
          </a:p>
          <a:p>
            <a:r>
              <a:rPr lang="en-GB" dirty="0"/>
              <a:t>Customer or integrator provided REST service accepts an ID from Ubisecure SSO and returns a matching value</a:t>
            </a:r>
          </a:p>
          <a:p>
            <a:r>
              <a:rPr lang="en-GB" dirty="0"/>
              <a:t>This returned matching value is used for directory user mapping</a:t>
            </a:r>
          </a:p>
          <a:p>
            <a:r>
              <a:rPr lang="en-GB" dirty="0"/>
              <a:t>REST service can be coded to implement other application requirements (e.g. On the fly provisioning)</a:t>
            </a:r>
          </a:p>
          <a:p>
            <a:endParaRPr lang="en-GB" dirty="0"/>
          </a:p>
          <a:p>
            <a:r>
              <a:rPr lang="en-GB" dirty="0"/>
              <a:t>Example – map social security number received from bank to AD account name using data from HR database. Removes the need to store or synchronise SSN in AD</a:t>
            </a:r>
          </a:p>
        </p:txBody>
      </p:sp>
    </p:spTree>
    <p:extLst>
      <p:ext uri="{BB962C8B-B14F-4D97-AF65-F5344CB8AC3E}">
        <p14:creationId xmlns:p14="http://schemas.microsoft.com/office/powerpoint/2010/main" val="24384809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Ubisecure REST Service Login Query</a:t>
            </a:r>
            <a:br>
              <a:rPr lang="en-US" dirty="0"/>
            </a:br>
            <a:r>
              <a:rPr lang="en-US" dirty="0"/>
              <a:t>Use Case: User Matching based on external data</a:t>
            </a:r>
            <a:endParaRPr lang="fi-FI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i-FI"/>
          </a:p>
        </p:txBody>
      </p:sp>
      <p:grpSp>
        <p:nvGrpSpPr>
          <p:cNvPr id="4" name="Group 3"/>
          <p:cNvGrpSpPr/>
          <p:nvPr/>
        </p:nvGrpSpPr>
        <p:grpSpPr>
          <a:xfrm>
            <a:off x="5517795" y="2633626"/>
            <a:ext cx="1509110" cy="1404730"/>
            <a:chOff x="4286055" y="3167100"/>
            <a:chExt cx="1509110" cy="1404730"/>
          </a:xfrm>
        </p:grpSpPr>
        <p:sp>
          <p:nvSpPr>
            <p:cNvPr id="5" name="Oval 4"/>
            <p:cNvSpPr/>
            <p:nvPr/>
          </p:nvSpPr>
          <p:spPr>
            <a:xfrm>
              <a:off x="4286055" y="3167100"/>
              <a:ext cx="1509110" cy="1404730"/>
            </a:xfrm>
            <a:prstGeom prst="ellipse">
              <a:avLst/>
            </a:prstGeom>
            <a:solidFill>
              <a:schemeClr val="accent1"/>
            </a:solidFill>
          </p:spPr>
          <p:txBody>
            <a:bodyPr wrap="square" lIns="91397" tIns="45698" rIns="91397" bIns="45698" rtlCol="0" anchor="ctr">
              <a:noAutofit/>
            </a:bodyPr>
            <a:lstStyle/>
            <a:p>
              <a:pPr algn="ctr">
                <a:lnSpc>
                  <a:spcPct val="110000"/>
                </a:lnSpc>
              </a:pPr>
              <a:endParaRPr lang="en-US" sz="1400" b="1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4520596" y="3583311"/>
              <a:ext cx="1040028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 err="1">
                  <a:solidFill>
                    <a:schemeClr val="bg1"/>
                  </a:solidFill>
                </a:rPr>
                <a:t>Authenti</a:t>
              </a:r>
              <a:r>
                <a:rPr lang="en-US" b="1" dirty="0">
                  <a:solidFill>
                    <a:schemeClr val="bg1"/>
                  </a:solidFill>
                </a:rPr>
                <a:t>-</a:t>
              </a:r>
            </a:p>
            <a:p>
              <a:pPr algn="ctr"/>
              <a:r>
                <a:rPr lang="en-US" b="1" dirty="0" err="1">
                  <a:solidFill>
                    <a:schemeClr val="bg1"/>
                  </a:solidFill>
                </a:rPr>
                <a:t>cation</a:t>
              </a:r>
              <a:endParaRPr lang="en-US" b="1" dirty="0">
                <a:solidFill>
                  <a:schemeClr val="bg1"/>
                </a:solidFill>
              </a:endParaRPr>
            </a:p>
            <a:p>
              <a:pPr algn="ctr"/>
              <a:endParaRPr lang="en-US" dirty="0"/>
            </a:p>
          </p:txBody>
        </p:sp>
      </p:grpSp>
      <p:sp>
        <p:nvSpPr>
          <p:cNvPr id="10" name="Flowchart: Magnetic Disk 9"/>
          <p:cNvSpPr/>
          <p:nvPr/>
        </p:nvSpPr>
        <p:spPr>
          <a:xfrm>
            <a:off x="5644807" y="4234490"/>
            <a:ext cx="1278221" cy="916949"/>
          </a:xfrm>
          <a:prstGeom prst="flowChartMagneticDisk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txBody>
          <a:bodyPr wrap="square" lIns="91397" tIns="45698" rIns="91397" bIns="45698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1400" b="1" dirty="0">
                <a:solidFill>
                  <a:schemeClr val="bg1"/>
                </a:solidFill>
                <a:latin typeface="+mj-lt"/>
              </a:rPr>
              <a:t>AD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6765749" y="4605359"/>
            <a:ext cx="607823" cy="573889"/>
            <a:chOff x="2818838" y="5479863"/>
            <a:chExt cx="816620" cy="779042"/>
          </a:xfrm>
        </p:grpSpPr>
        <p:grpSp>
          <p:nvGrpSpPr>
            <p:cNvPr id="12" name="Group 11"/>
            <p:cNvGrpSpPr/>
            <p:nvPr/>
          </p:nvGrpSpPr>
          <p:grpSpPr>
            <a:xfrm>
              <a:off x="3087352" y="5479863"/>
              <a:ext cx="263464" cy="381214"/>
              <a:chOff x="1137931" y="4482392"/>
              <a:chExt cx="263464" cy="381214"/>
            </a:xfrm>
          </p:grpSpPr>
          <p:sp>
            <p:nvSpPr>
              <p:cNvPr id="42" name="Flowchart: Delay 41"/>
              <p:cNvSpPr/>
              <p:nvPr/>
            </p:nvSpPr>
            <p:spPr>
              <a:xfrm rot="16200000">
                <a:off x="1147744" y="4609955"/>
                <a:ext cx="243838" cy="263464"/>
              </a:xfrm>
              <a:prstGeom prst="flowChartDelay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43" name="Flowchart: Delay 42"/>
              <p:cNvSpPr/>
              <p:nvPr/>
            </p:nvSpPr>
            <p:spPr>
              <a:xfrm rot="16200000">
                <a:off x="1158771" y="4633686"/>
                <a:ext cx="221784" cy="238055"/>
              </a:xfrm>
              <a:prstGeom prst="flowChartDelay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44" name="Flowchart: Connector 43"/>
              <p:cNvSpPr/>
              <p:nvPr/>
            </p:nvSpPr>
            <p:spPr>
              <a:xfrm>
                <a:off x="1187954" y="4482392"/>
                <a:ext cx="165817" cy="164581"/>
              </a:xfrm>
              <a:prstGeom prst="flowChartConnector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Flowchart: Connector 44"/>
              <p:cNvSpPr/>
              <p:nvPr/>
            </p:nvSpPr>
            <p:spPr>
              <a:xfrm>
                <a:off x="1199634" y="4492694"/>
                <a:ext cx="134927" cy="143975"/>
              </a:xfrm>
              <a:prstGeom prst="flowChartConnector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3239585" y="5636813"/>
              <a:ext cx="263464" cy="381214"/>
              <a:chOff x="1137931" y="4482392"/>
              <a:chExt cx="263464" cy="381214"/>
            </a:xfrm>
          </p:grpSpPr>
          <p:sp>
            <p:nvSpPr>
              <p:cNvPr id="38" name="Flowchart: Delay 37"/>
              <p:cNvSpPr/>
              <p:nvPr/>
            </p:nvSpPr>
            <p:spPr>
              <a:xfrm rot="16200000">
                <a:off x="1147744" y="4609955"/>
                <a:ext cx="243838" cy="263464"/>
              </a:xfrm>
              <a:prstGeom prst="flowChartDelay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9" name="Flowchart: Delay 38"/>
              <p:cNvSpPr/>
              <p:nvPr/>
            </p:nvSpPr>
            <p:spPr>
              <a:xfrm rot="16200000">
                <a:off x="1158771" y="4633686"/>
                <a:ext cx="221784" cy="238055"/>
              </a:xfrm>
              <a:prstGeom prst="flowChartDelay">
                <a:avLst/>
              </a:prstGeom>
              <a:solidFill>
                <a:srgbClr val="FF6600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40" name="Flowchart: Connector 39"/>
              <p:cNvSpPr/>
              <p:nvPr/>
            </p:nvSpPr>
            <p:spPr>
              <a:xfrm>
                <a:off x="1187954" y="4482392"/>
                <a:ext cx="165817" cy="164581"/>
              </a:xfrm>
              <a:prstGeom prst="flowChartConnector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41" name="Flowchart: Connector 40"/>
              <p:cNvSpPr/>
              <p:nvPr/>
            </p:nvSpPr>
            <p:spPr>
              <a:xfrm>
                <a:off x="1199634" y="4492694"/>
                <a:ext cx="134927" cy="143975"/>
              </a:xfrm>
              <a:prstGeom prst="flowChartConnector">
                <a:avLst/>
              </a:prstGeom>
              <a:solidFill>
                <a:schemeClr val="accent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2932446" y="5636813"/>
              <a:ext cx="263464" cy="381214"/>
              <a:chOff x="1137931" y="4482392"/>
              <a:chExt cx="263464" cy="381214"/>
            </a:xfrm>
          </p:grpSpPr>
          <p:sp>
            <p:nvSpPr>
              <p:cNvPr id="34" name="Flowchart: Delay 33"/>
              <p:cNvSpPr/>
              <p:nvPr/>
            </p:nvSpPr>
            <p:spPr>
              <a:xfrm rot="16200000">
                <a:off x="1147744" y="4609955"/>
                <a:ext cx="243838" cy="263464"/>
              </a:xfrm>
              <a:prstGeom prst="flowChartDelay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5" name="Flowchart: Delay 34"/>
              <p:cNvSpPr/>
              <p:nvPr/>
            </p:nvSpPr>
            <p:spPr>
              <a:xfrm rot="16200000">
                <a:off x="1158771" y="4633686"/>
                <a:ext cx="221784" cy="238055"/>
              </a:xfrm>
              <a:prstGeom prst="flowChartDelay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6" name="Flowchart: Connector 35"/>
              <p:cNvSpPr/>
              <p:nvPr/>
            </p:nvSpPr>
            <p:spPr>
              <a:xfrm>
                <a:off x="1187954" y="4482392"/>
                <a:ext cx="165817" cy="164581"/>
              </a:xfrm>
              <a:prstGeom prst="flowChartConnector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7" name="Flowchart: Connector 36"/>
              <p:cNvSpPr/>
              <p:nvPr/>
            </p:nvSpPr>
            <p:spPr>
              <a:xfrm>
                <a:off x="1199634" y="4492694"/>
                <a:ext cx="134927" cy="143975"/>
              </a:xfrm>
              <a:prstGeom prst="flowChartConnector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2818838" y="5877691"/>
              <a:ext cx="263464" cy="381214"/>
              <a:chOff x="1137931" y="4482392"/>
              <a:chExt cx="263464" cy="381214"/>
            </a:xfrm>
          </p:grpSpPr>
          <p:sp>
            <p:nvSpPr>
              <p:cNvPr id="30" name="Flowchart: Delay 29"/>
              <p:cNvSpPr/>
              <p:nvPr/>
            </p:nvSpPr>
            <p:spPr>
              <a:xfrm rot="16200000">
                <a:off x="1147744" y="4609955"/>
                <a:ext cx="243838" cy="263464"/>
              </a:xfrm>
              <a:prstGeom prst="flowChartDelay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1" name="Flowchart: Delay 30"/>
              <p:cNvSpPr/>
              <p:nvPr/>
            </p:nvSpPr>
            <p:spPr>
              <a:xfrm rot="16200000">
                <a:off x="1158771" y="4633686"/>
                <a:ext cx="221784" cy="238055"/>
              </a:xfrm>
              <a:prstGeom prst="flowChartDelay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2" name="Flowchart: Connector 31"/>
              <p:cNvSpPr/>
              <p:nvPr/>
            </p:nvSpPr>
            <p:spPr>
              <a:xfrm>
                <a:off x="1187954" y="4482392"/>
                <a:ext cx="165817" cy="164581"/>
              </a:xfrm>
              <a:prstGeom prst="flowChartConnector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3" name="Flowchart: Connector 32"/>
              <p:cNvSpPr/>
              <p:nvPr/>
            </p:nvSpPr>
            <p:spPr>
              <a:xfrm>
                <a:off x="1199634" y="4492694"/>
                <a:ext cx="134927" cy="143975"/>
              </a:xfrm>
              <a:prstGeom prst="flowChartConnector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3095416" y="5874731"/>
              <a:ext cx="263464" cy="381214"/>
              <a:chOff x="1137931" y="4482392"/>
              <a:chExt cx="263464" cy="381214"/>
            </a:xfrm>
          </p:grpSpPr>
          <p:sp>
            <p:nvSpPr>
              <p:cNvPr id="26" name="Flowchart: Delay 25"/>
              <p:cNvSpPr/>
              <p:nvPr/>
            </p:nvSpPr>
            <p:spPr>
              <a:xfrm rot="16200000">
                <a:off x="1147744" y="4609955"/>
                <a:ext cx="243838" cy="263464"/>
              </a:xfrm>
              <a:prstGeom prst="flowChartDelay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7" name="Flowchart: Delay 26"/>
              <p:cNvSpPr/>
              <p:nvPr/>
            </p:nvSpPr>
            <p:spPr>
              <a:xfrm rot="16200000">
                <a:off x="1158771" y="4633686"/>
                <a:ext cx="221784" cy="238055"/>
              </a:xfrm>
              <a:prstGeom prst="flowChartDelay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8" name="Flowchart: Connector 27"/>
              <p:cNvSpPr/>
              <p:nvPr/>
            </p:nvSpPr>
            <p:spPr>
              <a:xfrm>
                <a:off x="1187954" y="4482392"/>
                <a:ext cx="165817" cy="164581"/>
              </a:xfrm>
              <a:prstGeom prst="flowChartConnector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9" name="Flowchart: Connector 28"/>
              <p:cNvSpPr/>
              <p:nvPr/>
            </p:nvSpPr>
            <p:spPr>
              <a:xfrm>
                <a:off x="1199634" y="4492694"/>
                <a:ext cx="134927" cy="143975"/>
              </a:xfrm>
              <a:prstGeom prst="flowChartConnector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3371994" y="5871771"/>
              <a:ext cx="263464" cy="381214"/>
              <a:chOff x="1137931" y="4482392"/>
              <a:chExt cx="263464" cy="381214"/>
            </a:xfrm>
          </p:grpSpPr>
          <p:sp>
            <p:nvSpPr>
              <p:cNvPr id="22" name="Flowchart: Delay 21"/>
              <p:cNvSpPr/>
              <p:nvPr/>
            </p:nvSpPr>
            <p:spPr>
              <a:xfrm rot="16200000">
                <a:off x="1147744" y="4609955"/>
                <a:ext cx="243838" cy="263464"/>
              </a:xfrm>
              <a:prstGeom prst="flowChartDelay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Flowchart: Delay 22"/>
              <p:cNvSpPr/>
              <p:nvPr/>
            </p:nvSpPr>
            <p:spPr>
              <a:xfrm rot="16200000">
                <a:off x="1158771" y="4633686"/>
                <a:ext cx="221784" cy="238055"/>
              </a:xfrm>
              <a:prstGeom prst="flowChartDelay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4" name="Flowchart: Connector 23"/>
              <p:cNvSpPr/>
              <p:nvPr/>
            </p:nvSpPr>
            <p:spPr>
              <a:xfrm>
                <a:off x="1187954" y="4482392"/>
                <a:ext cx="165817" cy="164581"/>
              </a:xfrm>
              <a:prstGeom prst="flowChartConnector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5" name="Flowchart: Connector 24"/>
              <p:cNvSpPr/>
              <p:nvPr/>
            </p:nvSpPr>
            <p:spPr>
              <a:xfrm>
                <a:off x="1199634" y="4492694"/>
                <a:ext cx="134927" cy="143975"/>
              </a:xfrm>
              <a:prstGeom prst="flowChartConnector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3405170" y="5490656"/>
              <a:ext cx="183926" cy="256146"/>
              <a:chOff x="3384698" y="5479576"/>
              <a:chExt cx="250760" cy="321818"/>
            </a:xfrm>
          </p:grpSpPr>
          <p:cxnSp>
            <p:nvCxnSpPr>
              <p:cNvPr id="19" name="Straight Connector 18"/>
              <p:cNvCxnSpPr/>
              <p:nvPr/>
            </p:nvCxnSpPr>
            <p:spPr>
              <a:xfrm flipV="1">
                <a:off x="3384698" y="5479576"/>
                <a:ext cx="37319" cy="131344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 flipV="1">
                <a:off x="3490345" y="5610920"/>
                <a:ext cx="97489" cy="55086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3504925" y="5774188"/>
                <a:ext cx="130533" cy="27206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57" name="Straight Arrow Connector 56"/>
          <p:cNvCxnSpPr/>
          <p:nvPr/>
        </p:nvCxnSpPr>
        <p:spPr>
          <a:xfrm>
            <a:off x="2160567" y="2953875"/>
            <a:ext cx="33665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H="1">
            <a:off x="3004082" y="3231573"/>
            <a:ext cx="233296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>
            <a:off x="6070793" y="4032425"/>
            <a:ext cx="0" cy="2508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V="1">
            <a:off x="6544751" y="3984329"/>
            <a:ext cx="0" cy="2561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4789344" y="5225110"/>
            <a:ext cx="32543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 matched based on </a:t>
            </a:r>
            <a:r>
              <a:rPr lang="en-US" dirty="0" err="1"/>
              <a:t>samAccountName</a:t>
            </a:r>
            <a:r>
              <a:rPr lang="en-US" dirty="0"/>
              <a:t>.</a:t>
            </a:r>
          </a:p>
          <a:p>
            <a:pPr algn="ctr"/>
            <a:r>
              <a:rPr lang="en-US" dirty="0"/>
              <a:t>No SSN required to be stored</a:t>
            </a:r>
            <a:br>
              <a:rPr lang="en-US" dirty="0"/>
            </a:br>
            <a:r>
              <a:rPr lang="en-US" dirty="0"/>
              <a:t>in user directory.</a:t>
            </a:r>
          </a:p>
        </p:txBody>
      </p:sp>
      <p:sp>
        <p:nvSpPr>
          <p:cNvPr id="73" name="Flowchart: Magnetic Disk 72"/>
          <p:cNvSpPr/>
          <p:nvPr/>
        </p:nvSpPr>
        <p:spPr>
          <a:xfrm>
            <a:off x="9325117" y="3465220"/>
            <a:ext cx="1183213" cy="960477"/>
          </a:xfrm>
          <a:prstGeom prst="flowChartMagneticDisk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txBody>
          <a:bodyPr wrap="square" lIns="91397" tIns="45698" rIns="91397" bIns="45698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1100" b="1" dirty="0">
                <a:solidFill>
                  <a:schemeClr val="bg1"/>
                </a:solidFill>
                <a:latin typeface="+mj-lt"/>
              </a:rPr>
              <a:t>Lookup</a:t>
            </a:r>
          </a:p>
          <a:p>
            <a:pPr algn="ctr">
              <a:lnSpc>
                <a:spcPct val="110000"/>
              </a:lnSpc>
            </a:pPr>
            <a:r>
              <a:rPr lang="en-US" sz="1100" b="1" dirty="0">
                <a:solidFill>
                  <a:schemeClr val="bg1"/>
                </a:solidFill>
                <a:latin typeface="+mj-lt"/>
              </a:rPr>
              <a:t>Database</a:t>
            </a:r>
          </a:p>
        </p:txBody>
      </p:sp>
      <p:sp>
        <p:nvSpPr>
          <p:cNvPr id="74" name="Flowchart: Alternate Process 73"/>
          <p:cNvSpPr/>
          <p:nvPr/>
        </p:nvSpPr>
        <p:spPr>
          <a:xfrm>
            <a:off x="9537189" y="2701605"/>
            <a:ext cx="732603" cy="607371"/>
          </a:xfrm>
          <a:prstGeom prst="flowChartAlternate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397" tIns="45698" rIns="91397" bIns="45698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chemeClr val="bg1"/>
                </a:solidFill>
                <a:latin typeface="+mj-lt"/>
              </a:rPr>
              <a:t>REST</a:t>
            </a:r>
          </a:p>
        </p:txBody>
      </p:sp>
      <p:cxnSp>
        <p:nvCxnSpPr>
          <p:cNvPr id="76" name="Straight Arrow Connector 75"/>
          <p:cNvCxnSpPr/>
          <p:nvPr/>
        </p:nvCxnSpPr>
        <p:spPr>
          <a:xfrm>
            <a:off x="6923028" y="2797019"/>
            <a:ext cx="261416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74" idx="1"/>
          </p:cNvCxnSpPr>
          <p:nvPr/>
        </p:nvCxnSpPr>
        <p:spPr>
          <a:xfrm flipH="1">
            <a:off x="6933220" y="3005290"/>
            <a:ext cx="2603969" cy="0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6744064" y="2400749"/>
            <a:ext cx="2332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 err="1"/>
              <a:t>Social</a:t>
            </a:r>
            <a:r>
              <a:rPr lang="fi-FI" dirty="0"/>
              <a:t> Security </a:t>
            </a:r>
            <a:r>
              <a:rPr lang="fi-FI" dirty="0" err="1"/>
              <a:t>Number</a:t>
            </a:r>
            <a:endParaRPr lang="en-US" dirty="0"/>
          </a:p>
        </p:txBody>
      </p:sp>
      <p:sp>
        <p:nvSpPr>
          <p:cNvPr id="81" name="TextBox 80"/>
          <p:cNvSpPr txBox="1"/>
          <p:nvPr/>
        </p:nvSpPr>
        <p:spPr>
          <a:xfrm>
            <a:off x="7336679" y="3077684"/>
            <a:ext cx="1876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 err="1"/>
              <a:t>samAccountName</a:t>
            </a:r>
            <a:endParaRPr lang="en-US" dirty="0"/>
          </a:p>
        </p:txBody>
      </p:sp>
      <p:sp>
        <p:nvSpPr>
          <p:cNvPr id="82" name="TextBox 81"/>
          <p:cNvSpPr txBox="1"/>
          <p:nvPr/>
        </p:nvSpPr>
        <p:spPr>
          <a:xfrm>
            <a:off x="3191204" y="2596712"/>
            <a:ext cx="2332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 err="1"/>
              <a:t>Social</a:t>
            </a:r>
            <a:r>
              <a:rPr lang="fi-FI" dirty="0"/>
              <a:t> Security </a:t>
            </a:r>
            <a:r>
              <a:rPr lang="fi-FI" dirty="0" err="1"/>
              <a:t>Number</a:t>
            </a:r>
            <a:endParaRPr lang="en-US" dirty="0"/>
          </a:p>
        </p:txBody>
      </p:sp>
      <p:cxnSp>
        <p:nvCxnSpPr>
          <p:cNvPr id="86" name="Straight Arrow Connector 85"/>
          <p:cNvCxnSpPr/>
          <p:nvPr/>
        </p:nvCxnSpPr>
        <p:spPr>
          <a:xfrm flipV="1">
            <a:off x="9914592" y="3308975"/>
            <a:ext cx="0" cy="256116"/>
          </a:xfrm>
          <a:prstGeom prst="straightConnector1">
            <a:avLst/>
          </a:prstGeom>
          <a:ln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1747647" y="2639260"/>
            <a:ext cx="1183214" cy="926691"/>
          </a:xfrm>
          <a:prstGeom prst="roundRect">
            <a:avLst/>
          </a:prstGeom>
          <a:solidFill>
            <a:schemeClr val="accent3">
              <a:lumMod val="50000"/>
            </a:schemeClr>
          </a:solidFill>
        </p:spPr>
        <p:txBody>
          <a:bodyPr wrap="square" lIns="91397" tIns="45698" rIns="91397" bIns="45698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1400" b="1" dirty="0">
                <a:solidFill>
                  <a:schemeClr val="bg1"/>
                </a:solidFill>
                <a:latin typeface="+mj-lt"/>
              </a:rPr>
              <a:t>Identity Provider</a:t>
            </a:r>
          </a:p>
        </p:txBody>
      </p:sp>
    </p:spTree>
    <p:extLst>
      <p:ext uri="{BB962C8B-B14F-4D97-AF65-F5344CB8AC3E}">
        <p14:creationId xmlns:p14="http://schemas.microsoft.com/office/powerpoint/2010/main" val="1014424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Straight Arrow Connector 55"/>
          <p:cNvCxnSpPr/>
          <p:nvPr/>
        </p:nvCxnSpPr>
        <p:spPr>
          <a:xfrm flipH="1">
            <a:off x="7319392" y="3157691"/>
            <a:ext cx="1995292" cy="1323448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Ubisecure REST Service Login Query</a:t>
            </a:r>
            <a:br>
              <a:rPr lang="en-US" dirty="0"/>
            </a:br>
            <a:r>
              <a:rPr lang="en-US" dirty="0"/>
              <a:t>Use Case: On-the-fly provisioning</a:t>
            </a:r>
            <a:endParaRPr lang="fi-FI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i-FI"/>
          </a:p>
        </p:txBody>
      </p:sp>
      <p:grpSp>
        <p:nvGrpSpPr>
          <p:cNvPr id="4" name="Group 3"/>
          <p:cNvGrpSpPr/>
          <p:nvPr/>
        </p:nvGrpSpPr>
        <p:grpSpPr>
          <a:xfrm>
            <a:off x="5856123" y="2633626"/>
            <a:ext cx="1509110" cy="1404730"/>
            <a:chOff x="4286055" y="3167100"/>
            <a:chExt cx="1509110" cy="1404730"/>
          </a:xfrm>
        </p:grpSpPr>
        <p:sp>
          <p:nvSpPr>
            <p:cNvPr id="5" name="Oval 4"/>
            <p:cNvSpPr/>
            <p:nvPr/>
          </p:nvSpPr>
          <p:spPr>
            <a:xfrm>
              <a:off x="4286055" y="3167100"/>
              <a:ext cx="1509110" cy="1404730"/>
            </a:xfrm>
            <a:prstGeom prst="ellipse">
              <a:avLst/>
            </a:prstGeom>
            <a:solidFill>
              <a:schemeClr val="accent1"/>
            </a:solidFill>
          </p:spPr>
          <p:txBody>
            <a:bodyPr wrap="square" lIns="91397" tIns="45698" rIns="91397" bIns="45698" rtlCol="0" anchor="ctr">
              <a:noAutofit/>
            </a:bodyPr>
            <a:lstStyle/>
            <a:p>
              <a:pPr algn="ctr">
                <a:lnSpc>
                  <a:spcPct val="110000"/>
                </a:lnSpc>
              </a:pPr>
              <a:endParaRPr lang="en-US" sz="1400" b="1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4520596" y="3583311"/>
              <a:ext cx="1040028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b="1" dirty="0" err="1">
                  <a:solidFill>
                    <a:schemeClr val="bg1"/>
                  </a:solidFill>
                </a:rPr>
                <a:t>Authenti</a:t>
              </a:r>
              <a:r>
                <a:rPr lang="en-US" b="1" dirty="0">
                  <a:solidFill>
                    <a:schemeClr val="bg1"/>
                  </a:solidFill>
                </a:rPr>
                <a:t>-</a:t>
              </a:r>
            </a:p>
            <a:p>
              <a:pPr algn="ctr"/>
              <a:r>
                <a:rPr lang="en-US" b="1" dirty="0" err="1">
                  <a:solidFill>
                    <a:schemeClr val="bg1"/>
                  </a:solidFill>
                </a:rPr>
                <a:t>cation</a:t>
              </a:r>
              <a:endParaRPr lang="en-US" b="1" dirty="0">
                <a:solidFill>
                  <a:schemeClr val="bg1"/>
                </a:solidFill>
              </a:endParaRPr>
            </a:p>
            <a:p>
              <a:pPr algn="ctr"/>
              <a:endParaRPr lang="en-US" dirty="0"/>
            </a:p>
          </p:txBody>
        </p:sp>
      </p:grpSp>
      <p:sp>
        <p:nvSpPr>
          <p:cNvPr id="10" name="Flowchart: Magnetic Disk 9"/>
          <p:cNvSpPr/>
          <p:nvPr/>
        </p:nvSpPr>
        <p:spPr>
          <a:xfrm>
            <a:off x="5983135" y="4234490"/>
            <a:ext cx="1278221" cy="916949"/>
          </a:xfrm>
          <a:prstGeom prst="flowChartMagneticDisk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txBody>
          <a:bodyPr wrap="square" lIns="91397" tIns="45698" rIns="91397" bIns="45698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1400" b="1" dirty="0">
                <a:solidFill>
                  <a:schemeClr val="bg1"/>
                </a:solidFill>
                <a:latin typeface="+mj-lt"/>
              </a:rPr>
              <a:t>User Directory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7104077" y="4605359"/>
            <a:ext cx="607823" cy="573889"/>
            <a:chOff x="2818838" y="5479863"/>
            <a:chExt cx="816620" cy="779042"/>
          </a:xfrm>
        </p:grpSpPr>
        <p:grpSp>
          <p:nvGrpSpPr>
            <p:cNvPr id="12" name="Group 11"/>
            <p:cNvGrpSpPr/>
            <p:nvPr/>
          </p:nvGrpSpPr>
          <p:grpSpPr>
            <a:xfrm>
              <a:off x="3087352" y="5479863"/>
              <a:ext cx="263464" cy="381214"/>
              <a:chOff x="1137931" y="4482392"/>
              <a:chExt cx="263464" cy="381214"/>
            </a:xfrm>
          </p:grpSpPr>
          <p:sp>
            <p:nvSpPr>
              <p:cNvPr id="42" name="Flowchart: Delay 41"/>
              <p:cNvSpPr/>
              <p:nvPr/>
            </p:nvSpPr>
            <p:spPr>
              <a:xfrm rot="16200000">
                <a:off x="1147744" y="4609955"/>
                <a:ext cx="243838" cy="263464"/>
              </a:xfrm>
              <a:prstGeom prst="flowChartDelay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43" name="Flowchart: Delay 42"/>
              <p:cNvSpPr/>
              <p:nvPr/>
            </p:nvSpPr>
            <p:spPr>
              <a:xfrm rot="16200000">
                <a:off x="1158771" y="4633686"/>
                <a:ext cx="221784" cy="238055"/>
              </a:xfrm>
              <a:prstGeom prst="flowChartDelay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44" name="Flowchart: Connector 43"/>
              <p:cNvSpPr/>
              <p:nvPr/>
            </p:nvSpPr>
            <p:spPr>
              <a:xfrm>
                <a:off x="1187954" y="4482392"/>
                <a:ext cx="165817" cy="164581"/>
              </a:xfrm>
              <a:prstGeom prst="flowChartConnector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Flowchart: Connector 44"/>
              <p:cNvSpPr/>
              <p:nvPr/>
            </p:nvSpPr>
            <p:spPr>
              <a:xfrm>
                <a:off x="1199634" y="4492694"/>
                <a:ext cx="134927" cy="143975"/>
              </a:xfrm>
              <a:prstGeom prst="flowChartConnector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3239585" y="5636813"/>
              <a:ext cx="263464" cy="381214"/>
              <a:chOff x="1137931" y="4482392"/>
              <a:chExt cx="263464" cy="381214"/>
            </a:xfrm>
          </p:grpSpPr>
          <p:sp>
            <p:nvSpPr>
              <p:cNvPr id="38" name="Flowchart: Delay 37"/>
              <p:cNvSpPr/>
              <p:nvPr/>
            </p:nvSpPr>
            <p:spPr>
              <a:xfrm rot="16200000">
                <a:off x="1147744" y="4609955"/>
                <a:ext cx="243838" cy="263464"/>
              </a:xfrm>
              <a:prstGeom prst="flowChartDelay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9" name="Flowchart: Delay 38"/>
              <p:cNvSpPr/>
              <p:nvPr/>
            </p:nvSpPr>
            <p:spPr>
              <a:xfrm rot="16200000">
                <a:off x="1158771" y="4633686"/>
                <a:ext cx="221784" cy="238055"/>
              </a:xfrm>
              <a:prstGeom prst="flowChartDelay">
                <a:avLst/>
              </a:prstGeom>
              <a:solidFill>
                <a:srgbClr val="FF6600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40" name="Flowchart: Connector 39"/>
              <p:cNvSpPr/>
              <p:nvPr/>
            </p:nvSpPr>
            <p:spPr>
              <a:xfrm>
                <a:off x="1187954" y="4482392"/>
                <a:ext cx="165817" cy="164581"/>
              </a:xfrm>
              <a:prstGeom prst="flowChartConnector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41" name="Flowchart: Connector 40"/>
              <p:cNvSpPr/>
              <p:nvPr/>
            </p:nvSpPr>
            <p:spPr>
              <a:xfrm>
                <a:off x="1199634" y="4492694"/>
                <a:ext cx="134927" cy="143975"/>
              </a:xfrm>
              <a:prstGeom prst="flowChartConnector">
                <a:avLst/>
              </a:prstGeom>
              <a:solidFill>
                <a:schemeClr val="accent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2932446" y="5636813"/>
              <a:ext cx="263464" cy="381214"/>
              <a:chOff x="1137931" y="4482392"/>
              <a:chExt cx="263464" cy="381214"/>
            </a:xfrm>
          </p:grpSpPr>
          <p:sp>
            <p:nvSpPr>
              <p:cNvPr id="34" name="Flowchart: Delay 33"/>
              <p:cNvSpPr/>
              <p:nvPr/>
            </p:nvSpPr>
            <p:spPr>
              <a:xfrm rot="16200000">
                <a:off x="1147744" y="4609955"/>
                <a:ext cx="243838" cy="263464"/>
              </a:xfrm>
              <a:prstGeom prst="flowChartDelay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5" name="Flowchart: Delay 34"/>
              <p:cNvSpPr/>
              <p:nvPr/>
            </p:nvSpPr>
            <p:spPr>
              <a:xfrm rot="16200000">
                <a:off x="1158771" y="4633686"/>
                <a:ext cx="221784" cy="238055"/>
              </a:xfrm>
              <a:prstGeom prst="flowChartDelay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6" name="Flowchart: Connector 35"/>
              <p:cNvSpPr/>
              <p:nvPr/>
            </p:nvSpPr>
            <p:spPr>
              <a:xfrm>
                <a:off x="1187954" y="4482392"/>
                <a:ext cx="165817" cy="164581"/>
              </a:xfrm>
              <a:prstGeom prst="flowChartConnector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7" name="Flowchart: Connector 36"/>
              <p:cNvSpPr/>
              <p:nvPr/>
            </p:nvSpPr>
            <p:spPr>
              <a:xfrm>
                <a:off x="1199634" y="4492694"/>
                <a:ext cx="134927" cy="143975"/>
              </a:xfrm>
              <a:prstGeom prst="flowChartConnector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2818838" y="5877691"/>
              <a:ext cx="263464" cy="381214"/>
              <a:chOff x="1137931" y="4482392"/>
              <a:chExt cx="263464" cy="381214"/>
            </a:xfrm>
          </p:grpSpPr>
          <p:sp>
            <p:nvSpPr>
              <p:cNvPr id="30" name="Flowchart: Delay 29"/>
              <p:cNvSpPr/>
              <p:nvPr/>
            </p:nvSpPr>
            <p:spPr>
              <a:xfrm rot="16200000">
                <a:off x="1147744" y="4609955"/>
                <a:ext cx="243838" cy="263464"/>
              </a:xfrm>
              <a:prstGeom prst="flowChartDelay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1" name="Flowchart: Delay 30"/>
              <p:cNvSpPr/>
              <p:nvPr/>
            </p:nvSpPr>
            <p:spPr>
              <a:xfrm rot="16200000">
                <a:off x="1158771" y="4633686"/>
                <a:ext cx="221784" cy="238055"/>
              </a:xfrm>
              <a:prstGeom prst="flowChartDelay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2" name="Flowchart: Connector 31"/>
              <p:cNvSpPr/>
              <p:nvPr/>
            </p:nvSpPr>
            <p:spPr>
              <a:xfrm>
                <a:off x="1187954" y="4482392"/>
                <a:ext cx="165817" cy="164581"/>
              </a:xfrm>
              <a:prstGeom prst="flowChartConnector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33" name="Flowchart: Connector 32"/>
              <p:cNvSpPr/>
              <p:nvPr/>
            </p:nvSpPr>
            <p:spPr>
              <a:xfrm>
                <a:off x="1199634" y="4492694"/>
                <a:ext cx="134927" cy="143975"/>
              </a:xfrm>
              <a:prstGeom prst="flowChartConnector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3095416" y="5874731"/>
              <a:ext cx="263464" cy="381214"/>
              <a:chOff x="1137931" y="4482392"/>
              <a:chExt cx="263464" cy="381214"/>
            </a:xfrm>
          </p:grpSpPr>
          <p:sp>
            <p:nvSpPr>
              <p:cNvPr id="26" name="Flowchart: Delay 25"/>
              <p:cNvSpPr/>
              <p:nvPr/>
            </p:nvSpPr>
            <p:spPr>
              <a:xfrm rot="16200000">
                <a:off x="1147744" y="4609955"/>
                <a:ext cx="243838" cy="263464"/>
              </a:xfrm>
              <a:prstGeom prst="flowChartDelay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7" name="Flowchart: Delay 26"/>
              <p:cNvSpPr/>
              <p:nvPr/>
            </p:nvSpPr>
            <p:spPr>
              <a:xfrm rot="16200000">
                <a:off x="1158771" y="4633686"/>
                <a:ext cx="221784" cy="238055"/>
              </a:xfrm>
              <a:prstGeom prst="flowChartDelay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8" name="Flowchart: Connector 27"/>
              <p:cNvSpPr/>
              <p:nvPr/>
            </p:nvSpPr>
            <p:spPr>
              <a:xfrm>
                <a:off x="1187954" y="4482392"/>
                <a:ext cx="165817" cy="164581"/>
              </a:xfrm>
              <a:prstGeom prst="flowChartConnector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9" name="Flowchart: Connector 28"/>
              <p:cNvSpPr/>
              <p:nvPr/>
            </p:nvSpPr>
            <p:spPr>
              <a:xfrm>
                <a:off x="1199634" y="4492694"/>
                <a:ext cx="134927" cy="143975"/>
              </a:xfrm>
              <a:prstGeom prst="flowChartConnector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3371994" y="5871771"/>
              <a:ext cx="263464" cy="381214"/>
              <a:chOff x="1137931" y="4482392"/>
              <a:chExt cx="263464" cy="381214"/>
            </a:xfrm>
          </p:grpSpPr>
          <p:sp>
            <p:nvSpPr>
              <p:cNvPr id="22" name="Flowchart: Delay 21"/>
              <p:cNvSpPr/>
              <p:nvPr/>
            </p:nvSpPr>
            <p:spPr>
              <a:xfrm rot="16200000">
                <a:off x="1147744" y="4609955"/>
                <a:ext cx="243838" cy="263464"/>
              </a:xfrm>
              <a:prstGeom prst="flowChartDelay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Flowchart: Delay 22"/>
              <p:cNvSpPr/>
              <p:nvPr/>
            </p:nvSpPr>
            <p:spPr>
              <a:xfrm rot="16200000">
                <a:off x="1158771" y="4633686"/>
                <a:ext cx="221784" cy="238055"/>
              </a:xfrm>
              <a:prstGeom prst="flowChartDelay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4" name="Flowchart: Connector 23"/>
              <p:cNvSpPr/>
              <p:nvPr/>
            </p:nvSpPr>
            <p:spPr>
              <a:xfrm>
                <a:off x="1187954" y="4482392"/>
                <a:ext cx="165817" cy="164581"/>
              </a:xfrm>
              <a:prstGeom prst="flowChartConnector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25" name="Flowchart: Connector 24"/>
              <p:cNvSpPr/>
              <p:nvPr/>
            </p:nvSpPr>
            <p:spPr>
              <a:xfrm>
                <a:off x="1199634" y="4492694"/>
                <a:ext cx="134927" cy="143975"/>
              </a:xfrm>
              <a:prstGeom prst="flowChartConnector">
                <a:avLst/>
              </a:prstGeom>
              <a:solidFill>
                <a:schemeClr val="bg1">
                  <a:lumMod val="75000"/>
                </a:schemeClr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 defTabSz="457200">
                  <a:lnSpc>
                    <a:spcPct val="110000"/>
                  </a:lnSpc>
                </a:pPr>
                <a:endParaRPr lang="en-US" sz="1400" b="1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3405170" y="5490656"/>
              <a:ext cx="183926" cy="256146"/>
              <a:chOff x="3384698" y="5479576"/>
              <a:chExt cx="250760" cy="321818"/>
            </a:xfrm>
          </p:grpSpPr>
          <p:cxnSp>
            <p:nvCxnSpPr>
              <p:cNvPr id="19" name="Straight Connector 18"/>
              <p:cNvCxnSpPr/>
              <p:nvPr/>
            </p:nvCxnSpPr>
            <p:spPr>
              <a:xfrm flipV="1">
                <a:off x="3384698" y="5479576"/>
                <a:ext cx="37319" cy="131344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 flipV="1">
                <a:off x="3490345" y="5610920"/>
                <a:ext cx="97489" cy="55086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3504925" y="5774188"/>
                <a:ext cx="130533" cy="27206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57" name="Straight Arrow Connector 56"/>
          <p:cNvCxnSpPr/>
          <p:nvPr/>
        </p:nvCxnSpPr>
        <p:spPr>
          <a:xfrm>
            <a:off x="2498895" y="2953875"/>
            <a:ext cx="33665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H="1">
            <a:off x="3491670" y="3217150"/>
            <a:ext cx="230511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>
            <a:off x="6409121" y="4032425"/>
            <a:ext cx="0" cy="2508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V="1">
            <a:off x="6883079" y="3984329"/>
            <a:ext cx="0" cy="2561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5526363" y="5193313"/>
            <a:ext cx="2584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 provisioned to User directory</a:t>
            </a:r>
          </a:p>
        </p:txBody>
      </p:sp>
      <p:sp>
        <p:nvSpPr>
          <p:cNvPr id="74" name="Flowchart: Alternate Process 73"/>
          <p:cNvSpPr/>
          <p:nvPr/>
        </p:nvSpPr>
        <p:spPr>
          <a:xfrm>
            <a:off x="9162285" y="2701605"/>
            <a:ext cx="732603" cy="607371"/>
          </a:xfrm>
          <a:prstGeom prst="flowChartAlternate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lIns="91397" tIns="45698" rIns="91397" bIns="45698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1200" b="1" dirty="0">
                <a:solidFill>
                  <a:schemeClr val="bg1"/>
                </a:solidFill>
                <a:latin typeface="+mj-lt"/>
              </a:rPr>
              <a:t>REST</a:t>
            </a:r>
          </a:p>
        </p:txBody>
      </p:sp>
      <p:cxnSp>
        <p:nvCxnSpPr>
          <p:cNvPr id="76" name="Straight Arrow Connector 75"/>
          <p:cNvCxnSpPr/>
          <p:nvPr/>
        </p:nvCxnSpPr>
        <p:spPr>
          <a:xfrm>
            <a:off x="7261356" y="2797020"/>
            <a:ext cx="1900929" cy="1461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74" idx="1"/>
          </p:cNvCxnSpPr>
          <p:nvPr/>
        </p:nvCxnSpPr>
        <p:spPr>
          <a:xfrm flipH="1" flipV="1">
            <a:off x="7334990" y="2986762"/>
            <a:ext cx="1827294" cy="18529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7598582" y="2392603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 err="1"/>
              <a:t>userid</a:t>
            </a:r>
            <a:endParaRPr lang="en-US" dirty="0"/>
          </a:p>
        </p:txBody>
      </p:sp>
      <p:sp>
        <p:nvSpPr>
          <p:cNvPr id="81" name="TextBox 80"/>
          <p:cNvSpPr txBox="1"/>
          <p:nvPr/>
        </p:nvSpPr>
        <p:spPr>
          <a:xfrm>
            <a:off x="7774890" y="3042966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 err="1"/>
              <a:t>userid</a:t>
            </a:r>
            <a:endParaRPr lang="en-US" dirty="0"/>
          </a:p>
        </p:txBody>
      </p:sp>
      <p:sp>
        <p:nvSpPr>
          <p:cNvPr id="82" name="TextBox 81"/>
          <p:cNvSpPr txBox="1"/>
          <p:nvPr/>
        </p:nvSpPr>
        <p:spPr>
          <a:xfrm>
            <a:off x="4222029" y="2596712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 err="1"/>
              <a:t>userid</a:t>
            </a:r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2085975" y="2639260"/>
            <a:ext cx="1183214" cy="926691"/>
          </a:xfrm>
          <a:prstGeom prst="roundRect">
            <a:avLst/>
          </a:prstGeom>
          <a:solidFill>
            <a:schemeClr val="accent3">
              <a:lumMod val="50000"/>
            </a:schemeClr>
          </a:solidFill>
        </p:spPr>
        <p:txBody>
          <a:bodyPr wrap="square" lIns="91397" tIns="45698" rIns="91397" bIns="45698" rtlCol="0" anchor="ctr">
            <a:noAutofit/>
          </a:bodyPr>
          <a:lstStyle/>
          <a:p>
            <a:pPr algn="ctr">
              <a:lnSpc>
                <a:spcPct val="110000"/>
              </a:lnSpc>
            </a:pPr>
            <a:r>
              <a:rPr lang="en-US" sz="1400" b="1" dirty="0">
                <a:solidFill>
                  <a:schemeClr val="bg1"/>
                </a:solidFill>
                <a:latin typeface="+mj-lt"/>
              </a:rPr>
              <a:t>Identity Provider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8022426" y="3619311"/>
            <a:ext cx="2584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Check user exists, </a:t>
            </a:r>
            <a:br>
              <a:rPr lang="en-US" dirty="0"/>
            </a:br>
            <a:r>
              <a:rPr lang="en-US" dirty="0"/>
              <a:t>provision if required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3940816" y="3275964"/>
            <a:ext cx="1396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 err="1"/>
              <a:t>login</a:t>
            </a:r>
            <a:r>
              <a:rPr lang="fi-FI" dirty="0"/>
              <a:t> </a:t>
            </a:r>
            <a:r>
              <a:rPr lang="fi-FI" dirty="0" err="1"/>
              <a:t>request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4396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dirty="0"/>
              <a:t>REST </a:t>
            </a:r>
            <a:r>
              <a:rPr lang="fi-FI" dirty="0" err="1"/>
              <a:t>Attribute</a:t>
            </a:r>
            <a:r>
              <a:rPr lang="fi-FI" dirty="0"/>
              <a:t> </a:t>
            </a:r>
            <a:r>
              <a:rPr lang="fi-FI" dirty="0" err="1"/>
              <a:t>Query</a:t>
            </a:r>
            <a:r>
              <a:rPr lang="fi-FI" dirty="0"/>
              <a:t> for Directory User </a:t>
            </a:r>
            <a:r>
              <a:rPr lang="fi-FI" dirty="0" err="1"/>
              <a:t>Mapping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/>
              <a:t> Ubisecure SSO </a:t>
            </a:r>
            <a:r>
              <a:rPr lang="fi-FI" dirty="0" err="1"/>
              <a:t>Configuration</a:t>
            </a:r>
            <a:endParaRPr lang="fi-FI" dirty="0"/>
          </a:p>
          <a:p>
            <a:r>
              <a:rPr lang="fi-FI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ubiloginConfString</a:t>
            </a:r>
            <a: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fi-FI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xmlns</a:t>
            </a:r>
            <a: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ns</a:t>
            </a:r>
            <a: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i-FI" sz="1400" u="sng" dirty="0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http://schemas.datacontract.org/2004/07/RestfulDataService</a:t>
            </a:r>
            <a:b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i-FI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ubiloginServiceOutputParameter</a:t>
            </a:r>
            <a: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fi-FI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directory.login</a:t>
            </a:r>
            <a: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//</a:t>
            </a:r>
            <a:r>
              <a:rPr lang="fi-FI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ns:Person</a:t>
            </a:r>
            <a: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fi-FI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ns:WebId</a:t>
            </a:r>
            <a:b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i-FI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ubiloginServiceTemplate</a:t>
            </a:r>
            <a: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fi-FI" sz="1400" u="sng" dirty="0"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http://lookupservice/GetUsername?ssn=${param1}</a:t>
            </a:r>
            <a:endParaRPr lang="fi-FI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i-FI" dirty="0" err="1"/>
              <a:t>Request</a:t>
            </a:r>
            <a:endParaRPr lang="fi-FI" dirty="0"/>
          </a:p>
          <a:p>
            <a:r>
              <a:rPr lang="fi-FI" sz="1400" u="sng" dirty="0"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http://lookupservice/GetUsername?ssn=</a:t>
            </a:r>
            <a:r>
              <a:rPr lang="fi-FI" sz="1400" u="sng" dirty="0">
                <a:latin typeface="Courier New" panose="02070309020205020404" pitchFamily="49" charset="0"/>
                <a:cs typeface="Courier New" panose="02070309020205020404" pitchFamily="49" charset="0"/>
              </a:rPr>
              <a:t>010180-1234</a:t>
            </a:r>
          </a:p>
          <a:p>
            <a:r>
              <a:rPr lang="fi-FI" dirty="0" err="1"/>
              <a:t>Response</a:t>
            </a:r>
            <a:r>
              <a:rPr lang="fi-FI" dirty="0"/>
              <a:t> </a:t>
            </a:r>
          </a:p>
          <a:p>
            <a: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&lt;Person </a:t>
            </a:r>
            <a:r>
              <a:rPr lang="fi-FI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xmlns</a:t>
            </a:r>
            <a: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fi-FI" sz="1400" u="sng" dirty="0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http://schemas.datacontract.org/2004/07/</a:t>
            </a:r>
            <a:r>
              <a:rPr lang="fi-FI" sz="1400" u="sng" dirty="0" err="1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RestfulDataService</a:t>
            </a:r>
            <a: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fi-FI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xmlns:i</a:t>
            </a:r>
            <a: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fi-FI" sz="1400" u="sng" dirty="0">
                <a:latin typeface="Courier New" panose="02070309020205020404" pitchFamily="49" charset="0"/>
                <a:cs typeface="Courier New" panose="02070309020205020404" pitchFamily="49" charset="0"/>
                <a:hlinkClick r:id="rId4"/>
              </a:rPr>
              <a:t>http://www.w3.org/2001/XMLSchema-instance</a:t>
            </a:r>
            <a: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  <a:b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&lt;</a:t>
            </a:r>
            <a:r>
              <a:rPr lang="fi-FI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WebId</a:t>
            </a:r>
            <a: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fi-FI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john.smith</a:t>
            </a:r>
            <a: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fi-FI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WebId</a:t>
            </a:r>
            <a: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i-FI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&lt;/Person&gt;</a:t>
            </a:r>
          </a:p>
          <a:p>
            <a:endParaRPr lang="fi-FI" dirty="0"/>
          </a:p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3114567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Ubisecure OTP List Server</a:t>
            </a:r>
            <a:br>
              <a:rPr lang="en-GB" dirty="0"/>
            </a:br>
            <a:r>
              <a:rPr lang="en-GB" dirty="0">
                <a:solidFill>
                  <a:schemeClr val="bg2"/>
                </a:solidFill>
              </a:rPr>
              <a:t>Overview</a:t>
            </a:r>
            <a:endParaRPr lang="en-GB" dirty="0"/>
          </a:p>
        </p:txBody>
      </p:sp>
      <p:sp>
        <p:nvSpPr>
          <p:cNvPr id="12493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API enables third-party implementations of </a:t>
            </a:r>
          </a:p>
          <a:p>
            <a:pPr lvl="1"/>
            <a:r>
              <a:rPr lang="en-GB" dirty="0"/>
              <a:t>Administrative list management </a:t>
            </a:r>
          </a:p>
          <a:p>
            <a:pPr lvl="1"/>
            <a:r>
              <a:rPr lang="en-GB" dirty="0"/>
              <a:t>OTP Printout list distribution through non-online channels </a:t>
            </a:r>
          </a:p>
          <a:p>
            <a:pPr lvl="2"/>
            <a:r>
              <a:rPr lang="en-GB" dirty="0"/>
              <a:t>Pre-printed credit card lists</a:t>
            </a:r>
          </a:p>
          <a:p>
            <a:pPr lvl="2"/>
            <a:r>
              <a:rPr lang="en-GB" dirty="0"/>
              <a:t>Secure mailing</a:t>
            </a:r>
          </a:p>
          <a:p>
            <a:pPr lvl="1"/>
            <a:r>
              <a:rPr lang="en-GB" dirty="0"/>
              <a:t>completely customized user interface implementation </a:t>
            </a:r>
          </a:p>
          <a:p>
            <a:r>
              <a:rPr lang="en-GB" dirty="0"/>
              <a:t>Supported operations </a:t>
            </a:r>
          </a:p>
          <a:p>
            <a:pPr lvl="1"/>
            <a:r>
              <a:rPr lang="en-GB" dirty="0"/>
              <a:t>Create OTP list </a:t>
            </a:r>
          </a:p>
          <a:p>
            <a:pPr lvl="1"/>
            <a:r>
              <a:rPr lang="en-GB" dirty="0"/>
              <a:t>Associate OTP list with user identifier </a:t>
            </a:r>
          </a:p>
          <a:p>
            <a:pPr lvl="1"/>
            <a:r>
              <a:rPr lang="en-GB" dirty="0"/>
              <a:t>Query OTP list status by list id or user identifier </a:t>
            </a:r>
          </a:p>
          <a:p>
            <a:pPr lvl="1"/>
            <a:r>
              <a:rPr lang="en-GB" dirty="0"/>
              <a:t>Delete OTP list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60183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i-FI" dirty="0"/>
              <a:t>Ubisecure OTP </a:t>
            </a:r>
            <a:r>
              <a:rPr lang="fi-FI" dirty="0" err="1"/>
              <a:t>List</a:t>
            </a:r>
            <a:r>
              <a:rPr lang="fi-FI" dirty="0"/>
              <a:t> Server</a:t>
            </a:r>
            <a:br>
              <a:rPr lang="fi-FI" dirty="0"/>
            </a:br>
            <a:r>
              <a:rPr lang="fi-FI" dirty="0" err="1">
                <a:solidFill>
                  <a:schemeClr val="bg2"/>
                </a:solidFill>
              </a:rPr>
              <a:t>List</a:t>
            </a:r>
            <a:r>
              <a:rPr lang="fi-FI" dirty="0">
                <a:solidFill>
                  <a:schemeClr val="bg2"/>
                </a:solidFill>
              </a:rPr>
              <a:t> status</a:t>
            </a:r>
            <a:endParaRPr lang="fi-FI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i-FI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6269" y="1611307"/>
            <a:ext cx="8637815" cy="5050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73515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OTP </a:t>
            </a:r>
            <a:r>
              <a:rPr lang="fi-FI" dirty="0" err="1"/>
              <a:t>List</a:t>
            </a:r>
            <a:r>
              <a:rPr lang="fi-FI" dirty="0"/>
              <a:t> Server API </a:t>
            </a:r>
            <a:r>
              <a:rPr lang="fi-FI" dirty="0" err="1"/>
              <a:t>example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fi-FI" i="1" dirty="0" err="1"/>
              <a:t>Example</a:t>
            </a:r>
            <a:r>
              <a:rPr lang="fi-FI" i="1" dirty="0"/>
              <a:t> of </a:t>
            </a:r>
            <a:r>
              <a:rPr lang="fi-FI" i="1" dirty="0" err="1"/>
              <a:t>otp-list</a:t>
            </a:r>
            <a:endParaRPr lang="fi-FI" i="1" dirty="0"/>
          </a:p>
          <a:p>
            <a:pPr>
              <a:spcBef>
                <a:spcPts val="600"/>
              </a:spcBef>
            </a:pPr>
            <a:r>
              <a:rPr lang="fi-FI" sz="1100" dirty="0">
                <a:latin typeface="Courier" pitchFamily="49" charset="0"/>
              </a:rPr>
              <a:t>POST /otp.1/</a:t>
            </a:r>
            <a:r>
              <a:rPr lang="fi-FI" sz="1100" dirty="0" err="1">
                <a:latin typeface="Courier" pitchFamily="49" charset="0"/>
              </a:rPr>
              <a:t>otp-list?expires</a:t>
            </a:r>
            <a:r>
              <a:rPr lang="fi-FI" sz="1100" dirty="0">
                <a:latin typeface="Courier" pitchFamily="49" charset="0"/>
              </a:rPr>
              <a:t>=20130101</a:t>
            </a:r>
          </a:p>
          <a:p>
            <a:pPr>
              <a:spcBef>
                <a:spcPts val="600"/>
              </a:spcBef>
            </a:pPr>
            <a:r>
              <a:rPr lang="fi-FI" sz="1100" dirty="0">
                <a:latin typeface="Courier" pitchFamily="49" charset="0"/>
              </a:rPr>
              <a:t>&lt;</a:t>
            </a:r>
            <a:r>
              <a:rPr lang="fi-FI" sz="1100" dirty="0" err="1">
                <a:latin typeface="Courier" pitchFamily="49" charset="0"/>
              </a:rPr>
              <a:t>otp-list</a:t>
            </a:r>
            <a:r>
              <a:rPr lang="fi-FI" sz="1100" dirty="0">
                <a:latin typeface="Courier" pitchFamily="49" charset="0"/>
              </a:rPr>
              <a:t> id=”f000d9d5-d97d-4347-b4ff-e2edb72b35fd” </a:t>
            </a:r>
            <a:r>
              <a:rPr lang="fi-FI" sz="1100" dirty="0" err="1">
                <a:latin typeface="Courier" pitchFamily="49" charset="0"/>
              </a:rPr>
              <a:t>expires</a:t>
            </a:r>
            <a:r>
              <a:rPr lang="fi-FI" sz="1100" dirty="0">
                <a:latin typeface="Courier" pitchFamily="49" charset="0"/>
              </a:rPr>
              <a:t>=”20130101”</a:t>
            </a:r>
            <a:br>
              <a:rPr lang="fi-FI" sz="1100" dirty="0">
                <a:latin typeface="Courier" pitchFamily="49" charset="0"/>
              </a:rPr>
            </a:br>
            <a:r>
              <a:rPr lang="fi-FI" sz="1100" dirty="0">
                <a:latin typeface="Courier" pitchFamily="49" charset="0"/>
              </a:rPr>
              <a:t>   </a:t>
            </a:r>
            <a:r>
              <a:rPr lang="fi-FI" sz="1100" dirty="0" err="1">
                <a:latin typeface="Courier" pitchFamily="49" charset="0"/>
              </a:rPr>
              <a:t>size</a:t>
            </a:r>
            <a:r>
              <a:rPr lang="fi-FI" sz="1100" dirty="0">
                <a:latin typeface="Courier" pitchFamily="49" charset="0"/>
              </a:rPr>
              <a:t>=”50”&gt;</a:t>
            </a:r>
          </a:p>
          <a:p>
            <a:pPr>
              <a:spcBef>
                <a:spcPts val="600"/>
              </a:spcBef>
            </a:pPr>
            <a:r>
              <a:rPr lang="fi-FI" sz="1100" dirty="0">
                <a:latin typeface="Courier" pitchFamily="49" charset="0"/>
              </a:rPr>
              <a:t>	&lt;</a:t>
            </a:r>
            <a:r>
              <a:rPr lang="fi-FI" sz="1100" dirty="0" err="1">
                <a:latin typeface="Courier" pitchFamily="49" charset="0"/>
              </a:rPr>
              <a:t>sequence</a:t>
            </a:r>
            <a:r>
              <a:rPr lang="fi-FI" sz="1100" dirty="0">
                <a:latin typeface="Courier" pitchFamily="49" charset="0"/>
              </a:rPr>
              <a:t>&gt;</a:t>
            </a:r>
          </a:p>
          <a:p>
            <a:pPr>
              <a:spcBef>
                <a:spcPts val="600"/>
              </a:spcBef>
            </a:pPr>
            <a:r>
              <a:rPr lang="fi-FI" sz="1100" dirty="0">
                <a:latin typeface="Courier" pitchFamily="49" charset="0"/>
              </a:rPr>
              <a:t>		&lt;</a:t>
            </a:r>
            <a:r>
              <a:rPr lang="fi-FI" sz="1100" dirty="0" err="1">
                <a:latin typeface="Courier" pitchFamily="49" charset="0"/>
              </a:rPr>
              <a:t>otp</a:t>
            </a:r>
            <a:r>
              <a:rPr lang="fi-FI" sz="1100" dirty="0">
                <a:latin typeface="Courier" pitchFamily="49" charset="0"/>
              </a:rPr>
              <a:t> </a:t>
            </a:r>
            <a:r>
              <a:rPr lang="fi-FI" sz="1100" dirty="0" err="1">
                <a:latin typeface="Courier" pitchFamily="49" charset="0"/>
              </a:rPr>
              <a:t>index</a:t>
            </a:r>
            <a:r>
              <a:rPr lang="fi-FI" sz="1100" dirty="0">
                <a:latin typeface="Courier" pitchFamily="49" charset="0"/>
              </a:rPr>
              <a:t>=”1”&gt;123456&lt;/</a:t>
            </a:r>
            <a:r>
              <a:rPr lang="fi-FI" sz="1100" dirty="0" err="1">
                <a:latin typeface="Courier" pitchFamily="49" charset="0"/>
              </a:rPr>
              <a:t>otp</a:t>
            </a:r>
            <a:r>
              <a:rPr lang="fi-FI" sz="1100" dirty="0">
                <a:latin typeface="Courier" pitchFamily="49" charset="0"/>
              </a:rPr>
              <a:t>&gt;</a:t>
            </a:r>
          </a:p>
          <a:p>
            <a:pPr>
              <a:spcBef>
                <a:spcPts val="600"/>
              </a:spcBef>
            </a:pPr>
            <a:r>
              <a:rPr lang="fi-FI" sz="1100" dirty="0">
                <a:latin typeface="Courier" pitchFamily="49" charset="0"/>
              </a:rPr>
              <a:t>		&lt;</a:t>
            </a:r>
            <a:r>
              <a:rPr lang="fi-FI" sz="1100" dirty="0" err="1">
                <a:latin typeface="Courier" pitchFamily="49" charset="0"/>
              </a:rPr>
              <a:t>otp</a:t>
            </a:r>
            <a:r>
              <a:rPr lang="fi-FI" sz="1100" dirty="0">
                <a:latin typeface="Courier" pitchFamily="49" charset="0"/>
              </a:rPr>
              <a:t> </a:t>
            </a:r>
            <a:r>
              <a:rPr lang="fi-FI" sz="1100" dirty="0" err="1">
                <a:latin typeface="Courier" pitchFamily="49" charset="0"/>
              </a:rPr>
              <a:t>index</a:t>
            </a:r>
            <a:r>
              <a:rPr lang="fi-FI" sz="1100" dirty="0">
                <a:latin typeface="Courier" pitchFamily="49" charset="0"/>
              </a:rPr>
              <a:t>=”2”&gt;234567&lt;/</a:t>
            </a:r>
            <a:r>
              <a:rPr lang="fi-FI" sz="1100" dirty="0" err="1">
                <a:latin typeface="Courier" pitchFamily="49" charset="0"/>
              </a:rPr>
              <a:t>otp</a:t>
            </a:r>
            <a:r>
              <a:rPr lang="fi-FI" sz="1100" dirty="0">
                <a:latin typeface="Courier" pitchFamily="49" charset="0"/>
              </a:rPr>
              <a:t>&gt;</a:t>
            </a:r>
          </a:p>
          <a:p>
            <a:pPr>
              <a:spcBef>
                <a:spcPts val="600"/>
              </a:spcBef>
            </a:pPr>
            <a:r>
              <a:rPr lang="fi-FI" sz="1100" dirty="0">
                <a:latin typeface="Courier" pitchFamily="49" charset="0"/>
              </a:rPr>
              <a:t>		...</a:t>
            </a:r>
          </a:p>
          <a:p>
            <a:pPr>
              <a:spcBef>
                <a:spcPts val="600"/>
              </a:spcBef>
            </a:pPr>
            <a:r>
              <a:rPr lang="fi-FI" sz="1100" dirty="0">
                <a:latin typeface="Courier" pitchFamily="49" charset="0"/>
              </a:rPr>
              <a:t>	&lt;/</a:t>
            </a:r>
            <a:r>
              <a:rPr lang="fi-FI" sz="1100" dirty="0" err="1">
                <a:latin typeface="Courier" pitchFamily="49" charset="0"/>
              </a:rPr>
              <a:t>sequence</a:t>
            </a:r>
            <a:r>
              <a:rPr lang="fi-FI" sz="1100" dirty="0">
                <a:latin typeface="Courier" pitchFamily="49" charset="0"/>
              </a:rPr>
              <a:t>&gt;</a:t>
            </a:r>
          </a:p>
          <a:p>
            <a:pPr>
              <a:spcBef>
                <a:spcPts val="600"/>
              </a:spcBef>
            </a:pPr>
            <a:r>
              <a:rPr lang="fi-FI" sz="1100" dirty="0">
                <a:latin typeface="Courier" pitchFamily="49" charset="0"/>
              </a:rPr>
              <a:t>&lt;/</a:t>
            </a:r>
            <a:r>
              <a:rPr lang="fi-FI" sz="1100" dirty="0" err="1">
                <a:latin typeface="Courier" pitchFamily="49" charset="0"/>
              </a:rPr>
              <a:t>otp-list</a:t>
            </a:r>
            <a:r>
              <a:rPr lang="fi-FI" sz="1100" dirty="0">
                <a:latin typeface="Courier" pitchFamily="49" charset="0"/>
              </a:rPr>
              <a:t>&gt;</a:t>
            </a:r>
          </a:p>
          <a:p>
            <a:pPr lvl="0"/>
            <a:r>
              <a:rPr lang="fi-FI" i="1" dirty="0" err="1"/>
              <a:t>Example</a:t>
            </a:r>
            <a:r>
              <a:rPr lang="fi-FI" i="1" dirty="0"/>
              <a:t> of </a:t>
            </a:r>
            <a:r>
              <a:rPr lang="fi-FI" i="1" dirty="0" err="1"/>
              <a:t>list</a:t>
            </a:r>
            <a:r>
              <a:rPr lang="fi-FI" i="1" dirty="0"/>
              <a:t> association</a:t>
            </a:r>
          </a:p>
          <a:p>
            <a:pPr>
              <a:spcBef>
                <a:spcPts val="600"/>
              </a:spcBef>
            </a:pPr>
            <a:r>
              <a:rPr lang="fi-FI" sz="1200" dirty="0">
                <a:latin typeface="Courier" pitchFamily="49" charset="0"/>
              </a:rPr>
              <a:t>PUT /otp.1/</a:t>
            </a:r>
            <a:r>
              <a:rPr lang="fi-FI" sz="1200" dirty="0" err="1">
                <a:latin typeface="Courier" pitchFamily="49" charset="0"/>
              </a:rPr>
              <a:t>otp-list</a:t>
            </a:r>
            <a:r>
              <a:rPr lang="fi-FI" sz="1200" dirty="0">
                <a:latin typeface="Courier" pitchFamily="49" charset="0"/>
              </a:rPr>
              <a:t>/f000d9d5-d97d-4347-b4ff-e2edb72b35fd?uniqueID=user1</a:t>
            </a:r>
          </a:p>
          <a:p>
            <a:pPr>
              <a:spcBef>
                <a:spcPts val="600"/>
              </a:spcBef>
            </a:pPr>
            <a:r>
              <a:rPr lang="fi-FI" sz="1200" dirty="0">
                <a:latin typeface="Courier" pitchFamily="49" charset="0"/>
              </a:rPr>
              <a:t>&lt;</a:t>
            </a:r>
            <a:r>
              <a:rPr lang="fi-FI" sz="1200" dirty="0" err="1">
                <a:latin typeface="Courier" pitchFamily="49" charset="0"/>
              </a:rPr>
              <a:t>otp-list</a:t>
            </a:r>
            <a:r>
              <a:rPr lang="fi-FI" sz="1200" dirty="0">
                <a:latin typeface="Courier" pitchFamily="49" charset="0"/>
              </a:rPr>
              <a:t> id=”f000d9d5-d97d-4347-b4ff-e2edb72b35fd”&gt;</a:t>
            </a:r>
          </a:p>
          <a:p>
            <a:pPr>
              <a:spcBef>
                <a:spcPts val="600"/>
              </a:spcBef>
            </a:pPr>
            <a:r>
              <a:rPr lang="fi-FI" sz="1200" dirty="0">
                <a:latin typeface="Courier" pitchFamily="49" charset="0"/>
              </a:rPr>
              <a:t>	&lt;status </a:t>
            </a:r>
            <a:r>
              <a:rPr lang="fi-FI" sz="1200" dirty="0" err="1">
                <a:latin typeface="Courier" pitchFamily="49" charset="0"/>
              </a:rPr>
              <a:t>value</a:t>
            </a:r>
            <a:r>
              <a:rPr lang="fi-FI" sz="1200" dirty="0">
                <a:latin typeface="Courier" pitchFamily="49" charset="0"/>
              </a:rPr>
              <a:t>=”</a:t>
            </a:r>
            <a:r>
              <a:rPr lang="fi-FI" sz="1200" dirty="0" err="1">
                <a:latin typeface="Courier" pitchFamily="49" charset="0"/>
              </a:rPr>
              <a:t>associated</a:t>
            </a:r>
            <a:r>
              <a:rPr lang="fi-FI" sz="1200" dirty="0">
                <a:latin typeface="Courier" pitchFamily="49" charset="0"/>
              </a:rPr>
              <a:t>” </a:t>
            </a:r>
            <a:r>
              <a:rPr lang="fi-FI" sz="1200" dirty="0" err="1">
                <a:latin typeface="Courier" pitchFamily="49" charset="0"/>
              </a:rPr>
              <a:t>index</a:t>
            </a:r>
            <a:r>
              <a:rPr lang="fi-FI" sz="1200" dirty="0">
                <a:latin typeface="Courier" pitchFamily="49" charset="0"/>
              </a:rPr>
              <a:t>=”1”&gt;</a:t>
            </a:r>
          </a:p>
          <a:p>
            <a:pPr>
              <a:spcBef>
                <a:spcPts val="600"/>
              </a:spcBef>
            </a:pPr>
            <a:r>
              <a:rPr lang="fi-FI" sz="1200" dirty="0">
                <a:latin typeface="Courier" pitchFamily="49" charset="0"/>
              </a:rPr>
              <a:t>		&lt;</a:t>
            </a:r>
            <a:r>
              <a:rPr lang="fi-FI" sz="1200" dirty="0" err="1">
                <a:latin typeface="Courier" pitchFamily="49" charset="0"/>
              </a:rPr>
              <a:t>user</a:t>
            </a:r>
            <a:r>
              <a:rPr lang="fi-FI" sz="1200" dirty="0">
                <a:latin typeface="Courier" pitchFamily="49" charset="0"/>
              </a:rPr>
              <a:t>-info </a:t>
            </a:r>
            <a:r>
              <a:rPr lang="fi-FI" sz="1200" dirty="0" err="1">
                <a:latin typeface="Courier" pitchFamily="49" charset="0"/>
              </a:rPr>
              <a:t>uniqueID</a:t>
            </a:r>
            <a:r>
              <a:rPr lang="fi-FI" sz="1200" dirty="0">
                <a:latin typeface="Courier" pitchFamily="49" charset="0"/>
              </a:rPr>
              <a:t>=”user1”/&gt;</a:t>
            </a:r>
          </a:p>
          <a:p>
            <a:pPr>
              <a:spcBef>
                <a:spcPts val="600"/>
              </a:spcBef>
            </a:pPr>
            <a:r>
              <a:rPr lang="fi-FI" sz="1200" dirty="0">
                <a:latin typeface="Courier" pitchFamily="49" charset="0"/>
              </a:rPr>
              <a:t>	&lt;/status&gt;</a:t>
            </a:r>
          </a:p>
          <a:p>
            <a:pPr>
              <a:spcBef>
                <a:spcPts val="600"/>
              </a:spcBef>
            </a:pPr>
            <a:r>
              <a:rPr lang="fi-FI" sz="1200" dirty="0">
                <a:latin typeface="Courier" pitchFamily="49" charset="0"/>
              </a:rPr>
              <a:t>&lt;/</a:t>
            </a:r>
            <a:r>
              <a:rPr lang="fi-FI" sz="1200" dirty="0" err="1">
                <a:latin typeface="Courier" pitchFamily="49" charset="0"/>
              </a:rPr>
              <a:t>otp-list</a:t>
            </a:r>
            <a:r>
              <a:rPr lang="fi-FI" sz="1200" dirty="0">
                <a:latin typeface="Courier" pitchFamily="49" charset="0"/>
              </a:rPr>
              <a:t>&gt;</a:t>
            </a:r>
          </a:p>
          <a:p>
            <a:pPr>
              <a:spcBef>
                <a:spcPts val="600"/>
              </a:spcBef>
            </a:pP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0763776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Example</a:t>
            </a:r>
            <a:r>
              <a:rPr lang="fi-FI" dirty="0"/>
              <a:t> </a:t>
            </a:r>
            <a:r>
              <a:rPr lang="fi-FI" dirty="0" err="1"/>
              <a:t>implementation</a:t>
            </a:r>
            <a:endParaRPr lang="fi-FI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514" y="1921878"/>
            <a:ext cx="3777023" cy="43513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6862" y="1534406"/>
            <a:ext cx="3577402" cy="487333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>
              <a:rot lat="398249" lon="860819" rev="21268862"/>
            </a:camera>
            <a:lightRig rig="threePt" dir="t"/>
          </a:scene3d>
        </p:spPr>
      </p:pic>
      <p:sp>
        <p:nvSpPr>
          <p:cNvPr id="6" name="Title 1"/>
          <p:cNvSpPr txBox="1">
            <a:spLocks/>
          </p:cNvSpPr>
          <p:nvPr/>
        </p:nvSpPr>
        <p:spPr bwMode="auto">
          <a:xfrm>
            <a:off x="1687514" y="396007"/>
            <a:ext cx="82073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9" tIns="45714" rIns="91429" bIns="45714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fi-FI" sz="2400" kern="0" dirty="0" err="1">
                <a:solidFill>
                  <a:schemeClr val="bg1"/>
                </a:solidFill>
              </a:rPr>
              <a:t>Use</a:t>
            </a:r>
            <a:r>
              <a:rPr lang="fi-FI" sz="2400" kern="0" dirty="0">
                <a:solidFill>
                  <a:schemeClr val="bg1"/>
                </a:solidFill>
              </a:rPr>
              <a:t> case: </a:t>
            </a:r>
            <a:r>
              <a:rPr lang="fi-FI" sz="2400" dirty="0" err="1">
                <a:solidFill>
                  <a:schemeClr val="bg1"/>
                </a:solidFill>
              </a:rPr>
              <a:t>Custom</a:t>
            </a:r>
            <a:r>
              <a:rPr lang="fi-FI" sz="2400" kern="0" dirty="0">
                <a:solidFill>
                  <a:schemeClr val="bg1"/>
                </a:solidFill>
              </a:rPr>
              <a:t> </a:t>
            </a:r>
            <a:r>
              <a:rPr lang="fi-FI" sz="2400" kern="0" dirty="0" err="1">
                <a:solidFill>
                  <a:schemeClr val="bg1"/>
                </a:solidFill>
              </a:rPr>
              <a:t>printing</a:t>
            </a:r>
            <a:r>
              <a:rPr lang="fi-FI" sz="2400" kern="0" dirty="0">
                <a:solidFill>
                  <a:schemeClr val="bg1"/>
                </a:solidFill>
              </a:rPr>
              <a:t> </a:t>
            </a:r>
            <a:r>
              <a:rPr lang="fi-FI" sz="2400" kern="0" dirty="0" err="1">
                <a:solidFill>
                  <a:schemeClr val="bg1"/>
                </a:solidFill>
              </a:rPr>
              <a:t>process</a:t>
            </a:r>
            <a:r>
              <a:rPr lang="fi-FI" sz="2400" kern="0" dirty="0">
                <a:solidFill>
                  <a:schemeClr val="bg1"/>
                </a:solidFill>
              </a:rPr>
              <a:t> (</a:t>
            </a:r>
            <a:r>
              <a:rPr lang="fi-FI" sz="2400" kern="0" dirty="0" err="1">
                <a:solidFill>
                  <a:schemeClr val="bg1"/>
                </a:solidFill>
              </a:rPr>
              <a:t>end-user</a:t>
            </a:r>
            <a:r>
              <a:rPr lang="fi-FI" sz="2400" kern="0" dirty="0">
                <a:solidFill>
                  <a:schemeClr val="bg1"/>
                </a:solidFill>
              </a:rPr>
              <a:t> PDF </a:t>
            </a:r>
            <a:r>
              <a:rPr lang="fi-FI" sz="2400" kern="0" dirty="0" err="1">
                <a:solidFill>
                  <a:schemeClr val="bg1"/>
                </a:solidFill>
              </a:rPr>
              <a:t>download</a:t>
            </a:r>
            <a:r>
              <a:rPr lang="fi-FI" sz="2400" kern="0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0834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Agenda</a:t>
            </a:r>
          </a:p>
        </p:txBody>
      </p:sp>
      <p:sp>
        <p:nvSpPr>
          <p:cNvPr id="10035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i-FI" dirty="0" err="1"/>
              <a:t>This</a:t>
            </a:r>
            <a:r>
              <a:rPr lang="fi-FI" dirty="0"/>
              <a:t> </a:t>
            </a:r>
            <a:r>
              <a:rPr lang="fi-FI" dirty="0" err="1"/>
              <a:t>module</a:t>
            </a:r>
            <a:r>
              <a:rPr lang="fi-FI" dirty="0"/>
              <a:t> </a:t>
            </a:r>
            <a:r>
              <a:rPr lang="fi-FI" dirty="0" err="1"/>
              <a:t>introduces</a:t>
            </a:r>
            <a:r>
              <a:rPr lang="fi-FI" dirty="0"/>
              <a:t> the main API </a:t>
            </a:r>
            <a:r>
              <a:rPr lang="fi-FI" dirty="0" err="1"/>
              <a:t>interfaces</a:t>
            </a:r>
            <a:r>
              <a:rPr lang="fi-FI" dirty="0"/>
              <a:t> </a:t>
            </a:r>
            <a:r>
              <a:rPr lang="fi-FI" dirty="0" err="1"/>
              <a:t>that</a:t>
            </a:r>
            <a:r>
              <a:rPr lang="fi-FI" dirty="0"/>
              <a:t> </a:t>
            </a:r>
            <a:r>
              <a:rPr lang="fi-FI" dirty="0" err="1"/>
              <a:t>external</a:t>
            </a:r>
            <a:r>
              <a:rPr lang="fi-FI" dirty="0"/>
              <a:t> </a:t>
            </a:r>
            <a:r>
              <a:rPr lang="fi-FI" dirty="0" err="1"/>
              <a:t>applications</a:t>
            </a:r>
            <a:r>
              <a:rPr lang="fi-FI" dirty="0"/>
              <a:t> </a:t>
            </a:r>
            <a:r>
              <a:rPr lang="fi-FI" dirty="0" err="1"/>
              <a:t>can</a:t>
            </a:r>
            <a:r>
              <a:rPr lang="fi-FI" dirty="0"/>
              <a:t> </a:t>
            </a:r>
            <a:r>
              <a:rPr lang="fi-FI" dirty="0" err="1"/>
              <a:t>use</a:t>
            </a:r>
            <a:r>
              <a:rPr lang="fi-FI" dirty="0"/>
              <a:t> </a:t>
            </a:r>
            <a:r>
              <a:rPr lang="fi-FI" dirty="0" err="1"/>
              <a:t>when</a:t>
            </a:r>
            <a:r>
              <a:rPr lang="fi-FI" dirty="0"/>
              <a:t> </a:t>
            </a:r>
            <a:r>
              <a:rPr lang="fi-FI" dirty="0" err="1"/>
              <a:t>integrating</a:t>
            </a:r>
            <a:r>
              <a:rPr lang="fi-FI" dirty="0"/>
              <a:t> </a:t>
            </a:r>
            <a:r>
              <a:rPr lang="fi-FI" dirty="0" err="1"/>
              <a:t>with</a:t>
            </a:r>
            <a:r>
              <a:rPr lang="fi-FI" dirty="0"/>
              <a:t> Ubisecure IAM products.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i-FI" dirty="0" err="1"/>
              <a:t>OAuth</a:t>
            </a:r>
            <a:r>
              <a:rPr lang="fi-FI" dirty="0"/>
              <a:t> 2.0 API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i-FI" dirty="0"/>
              <a:t>Directory User </a:t>
            </a:r>
            <a:r>
              <a:rPr lang="fi-FI" dirty="0" err="1"/>
              <a:t>Mapping</a:t>
            </a:r>
            <a:r>
              <a:rPr lang="fi-FI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i-FI" dirty="0"/>
              <a:t>Ubisecure OTP </a:t>
            </a:r>
            <a:r>
              <a:rPr lang="fi-FI" dirty="0" err="1"/>
              <a:t>List</a:t>
            </a:r>
            <a:r>
              <a:rPr lang="fi-FI" dirty="0"/>
              <a:t> Server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i-FI" dirty="0"/>
              <a:t>Ubisecure SSO </a:t>
            </a:r>
            <a:r>
              <a:rPr lang="fi-FI" dirty="0" err="1"/>
              <a:t>Discovery</a:t>
            </a:r>
            <a:r>
              <a:rPr lang="fi-FI" dirty="0"/>
              <a:t> API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i-FI" dirty="0"/>
              <a:t>Ubisecure SSO </a:t>
            </a:r>
            <a:r>
              <a:rPr lang="fi-FI" dirty="0" err="1"/>
              <a:t>Template</a:t>
            </a:r>
            <a:r>
              <a:rPr lang="fi-FI" dirty="0"/>
              <a:t> API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i-FI" dirty="0" err="1"/>
              <a:t>CustomerID</a:t>
            </a:r>
            <a:r>
              <a:rPr lang="fi-FI" dirty="0"/>
              <a:t> </a:t>
            </a:r>
            <a:r>
              <a:rPr lang="fi-FI" dirty="0" err="1"/>
              <a:t>Integrations</a:t>
            </a:r>
            <a:endParaRPr lang="fi-FI" dirty="0"/>
          </a:p>
          <a:p>
            <a:pPr lvl="1"/>
            <a:r>
              <a:rPr lang="fi-FI" dirty="0"/>
              <a:t>REST API</a:t>
            </a:r>
          </a:p>
          <a:p>
            <a:pPr lvl="1"/>
            <a:r>
              <a:rPr lang="fi-FI" dirty="0" err="1"/>
              <a:t>Registration</a:t>
            </a:r>
            <a:r>
              <a:rPr lang="fi-FI" dirty="0"/>
              <a:t> </a:t>
            </a:r>
            <a:r>
              <a:rPr lang="fi-FI" dirty="0" err="1"/>
              <a:t>Backend</a:t>
            </a:r>
            <a:r>
              <a:rPr lang="fi-FI" dirty="0"/>
              <a:t> </a:t>
            </a:r>
            <a:r>
              <a:rPr lang="fi-FI" dirty="0" err="1"/>
              <a:t>Queries</a:t>
            </a:r>
            <a:r>
              <a:rPr lang="fi-FI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i-FI" dirty="0"/>
              <a:t>SSO Management API</a:t>
            </a:r>
          </a:p>
          <a:p>
            <a:pPr marL="457200" lvl="1" indent="0">
              <a:buNone/>
            </a:pP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816390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i-FI" dirty="0" err="1"/>
              <a:t>Use</a:t>
            </a:r>
            <a:r>
              <a:rPr lang="fi-FI" dirty="0"/>
              <a:t> case: </a:t>
            </a:r>
            <a:r>
              <a:rPr lang="fi-FI" dirty="0" err="1"/>
              <a:t>Pre-print</a:t>
            </a:r>
            <a:r>
              <a:rPr lang="fi-FI" dirty="0"/>
              <a:t> OTP </a:t>
            </a:r>
            <a:r>
              <a:rPr lang="fi-FI" dirty="0" err="1"/>
              <a:t>lists</a:t>
            </a:r>
            <a:r>
              <a:rPr lang="fi-FI" dirty="0"/>
              <a:t> and </a:t>
            </a:r>
            <a:r>
              <a:rPr lang="fi-FI" dirty="0" err="1"/>
              <a:t>distribute</a:t>
            </a:r>
            <a:r>
              <a:rPr lang="fi-FI" dirty="0"/>
              <a:t> on an as-</a:t>
            </a:r>
            <a:r>
              <a:rPr lang="fi-FI" dirty="0" err="1"/>
              <a:t>needed</a:t>
            </a:r>
            <a:r>
              <a:rPr lang="fi-FI" dirty="0"/>
              <a:t> </a:t>
            </a:r>
            <a:r>
              <a:rPr lang="fi-FI" dirty="0" err="1"/>
              <a:t>basis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676" y="1825625"/>
            <a:ext cx="6108988" cy="4351338"/>
          </a:xfrm>
        </p:spPr>
        <p:txBody>
          <a:bodyPr>
            <a:normAutofit lnSpcReduction="10000"/>
          </a:bodyPr>
          <a:lstStyle/>
          <a:p>
            <a:r>
              <a:rPr lang="fi-FI" dirty="0" err="1"/>
              <a:t>Print</a:t>
            </a:r>
            <a:r>
              <a:rPr lang="fi-FI" dirty="0"/>
              <a:t> and </a:t>
            </a:r>
            <a:r>
              <a:rPr lang="fi-FI" dirty="0" err="1"/>
              <a:t>give</a:t>
            </a:r>
            <a:r>
              <a:rPr lang="fi-FI" dirty="0"/>
              <a:t> to </a:t>
            </a:r>
            <a:r>
              <a:rPr lang="fi-FI" dirty="0" err="1"/>
              <a:t>customers</a:t>
            </a:r>
            <a:r>
              <a:rPr lang="fi-FI" dirty="0"/>
              <a:t> </a:t>
            </a:r>
            <a:r>
              <a:rPr lang="fi-FI" dirty="0" err="1"/>
              <a:t>by</a:t>
            </a:r>
            <a:r>
              <a:rPr lang="fi-FI" dirty="0"/>
              <a:t> </a:t>
            </a:r>
            <a:r>
              <a:rPr lang="fi-FI" dirty="0" err="1"/>
              <a:t>hand</a:t>
            </a:r>
            <a:r>
              <a:rPr lang="fi-FI" dirty="0"/>
              <a:t> at </a:t>
            </a:r>
            <a:r>
              <a:rPr lang="fi-FI" dirty="0" err="1"/>
              <a:t>point</a:t>
            </a:r>
            <a:r>
              <a:rPr lang="fi-FI" dirty="0"/>
              <a:t>-of-</a:t>
            </a:r>
            <a:r>
              <a:rPr lang="fi-FI" dirty="0" err="1"/>
              <a:t>service</a:t>
            </a:r>
            <a:endParaRPr lang="fi-FI" dirty="0"/>
          </a:p>
          <a:p>
            <a:r>
              <a:rPr lang="fi-FI" dirty="0" err="1"/>
              <a:t>Print</a:t>
            </a:r>
            <a:r>
              <a:rPr lang="fi-FI" dirty="0"/>
              <a:t> in </a:t>
            </a:r>
            <a:r>
              <a:rPr lang="fi-FI" dirty="0" err="1"/>
              <a:t>printing</a:t>
            </a:r>
            <a:r>
              <a:rPr lang="fi-FI" dirty="0"/>
              <a:t> </a:t>
            </a:r>
            <a:r>
              <a:rPr lang="fi-FI" dirty="0" err="1"/>
              <a:t>facility</a:t>
            </a:r>
            <a:r>
              <a:rPr lang="fi-FI" dirty="0"/>
              <a:t> and </a:t>
            </a:r>
            <a:r>
              <a:rPr lang="fi-FI" dirty="0" err="1"/>
              <a:t>send</a:t>
            </a:r>
            <a:r>
              <a:rPr lang="fi-FI" dirty="0"/>
              <a:t> </a:t>
            </a:r>
            <a:r>
              <a:rPr lang="fi-FI" dirty="0" err="1"/>
              <a:t>with</a:t>
            </a:r>
            <a:r>
              <a:rPr lang="fi-FI" dirty="0"/>
              <a:t> </a:t>
            </a:r>
            <a:r>
              <a:rPr lang="fi-FI" dirty="0" err="1"/>
              <a:t>customer</a:t>
            </a:r>
            <a:r>
              <a:rPr lang="fi-FI" dirty="0"/>
              <a:t> </a:t>
            </a:r>
            <a:r>
              <a:rPr lang="fi-FI" dirty="0" err="1"/>
              <a:t>mailouts</a:t>
            </a:r>
            <a:r>
              <a:rPr lang="fi-FI" dirty="0"/>
              <a:t> (</a:t>
            </a:r>
            <a:r>
              <a:rPr lang="fi-FI" dirty="0" err="1"/>
              <a:t>first</a:t>
            </a:r>
            <a:r>
              <a:rPr lang="fi-FI" dirty="0"/>
              <a:t> </a:t>
            </a:r>
            <a:r>
              <a:rPr lang="fi-FI" dirty="0" err="1"/>
              <a:t>bill</a:t>
            </a:r>
            <a:r>
              <a:rPr lang="fi-FI" dirty="0"/>
              <a:t>, </a:t>
            </a:r>
            <a:r>
              <a:rPr lang="fi-FI" dirty="0" err="1"/>
              <a:t>welcome</a:t>
            </a:r>
            <a:r>
              <a:rPr lang="fi-FI" dirty="0"/>
              <a:t> </a:t>
            </a:r>
            <a:r>
              <a:rPr lang="fi-FI" dirty="0" err="1"/>
              <a:t>letter</a:t>
            </a:r>
            <a:r>
              <a:rPr lang="fi-FI" dirty="0"/>
              <a:t> </a:t>
            </a:r>
            <a:r>
              <a:rPr lang="fi-FI" dirty="0" err="1"/>
              <a:t>etc</a:t>
            </a:r>
            <a:r>
              <a:rPr lang="fi-FI" dirty="0"/>
              <a:t>)</a:t>
            </a:r>
          </a:p>
          <a:p>
            <a:r>
              <a:rPr lang="fi-FI" dirty="0" err="1"/>
              <a:t>Keep</a:t>
            </a:r>
            <a:r>
              <a:rPr lang="fi-FI" dirty="0"/>
              <a:t> at </a:t>
            </a:r>
            <a:r>
              <a:rPr lang="fi-FI" dirty="0" err="1"/>
              <a:t>office</a:t>
            </a:r>
            <a:r>
              <a:rPr lang="fi-FI" dirty="0"/>
              <a:t> </a:t>
            </a:r>
            <a:r>
              <a:rPr lang="fi-FI" dirty="0" err="1"/>
              <a:t>reception</a:t>
            </a:r>
            <a:r>
              <a:rPr lang="fi-FI" dirty="0"/>
              <a:t> for </a:t>
            </a:r>
            <a:r>
              <a:rPr lang="fi-FI" dirty="0" err="1"/>
              <a:t>rapid</a:t>
            </a:r>
            <a:r>
              <a:rPr lang="fi-FI" dirty="0"/>
              <a:t> </a:t>
            </a:r>
            <a:r>
              <a:rPr lang="fi-FI" dirty="0" err="1"/>
              <a:t>linking</a:t>
            </a:r>
            <a:endParaRPr lang="fi-FI" dirty="0"/>
          </a:p>
          <a:p>
            <a:endParaRPr lang="fi-FI" dirty="0"/>
          </a:p>
          <a:p>
            <a:r>
              <a:rPr lang="fi-FI" dirty="0" err="1"/>
              <a:t>Implemented</a:t>
            </a:r>
            <a:r>
              <a:rPr lang="fi-FI" dirty="0"/>
              <a:t> </a:t>
            </a:r>
            <a:r>
              <a:rPr lang="fi-FI" dirty="0" err="1"/>
              <a:t>processes</a:t>
            </a:r>
            <a:r>
              <a:rPr lang="fi-FI" dirty="0"/>
              <a:t> </a:t>
            </a:r>
            <a:r>
              <a:rPr lang="fi-FI" dirty="0" err="1"/>
              <a:t>must</a:t>
            </a:r>
            <a:r>
              <a:rPr lang="fi-FI" dirty="0"/>
              <a:t> </a:t>
            </a:r>
            <a:r>
              <a:rPr lang="fi-FI" dirty="0" err="1"/>
              <a:t>take</a:t>
            </a:r>
            <a:r>
              <a:rPr lang="fi-FI" dirty="0"/>
              <a:t> in </a:t>
            </a:r>
            <a:r>
              <a:rPr lang="fi-FI" dirty="0" err="1"/>
              <a:t>account</a:t>
            </a:r>
            <a:r>
              <a:rPr lang="fi-FI" dirty="0"/>
              <a:t> </a:t>
            </a:r>
            <a:r>
              <a:rPr lang="fi-FI" dirty="0" err="1"/>
              <a:t>security</a:t>
            </a:r>
            <a:r>
              <a:rPr lang="fi-FI" dirty="0"/>
              <a:t> </a:t>
            </a:r>
            <a:r>
              <a:rPr lang="fi-FI" dirty="0" err="1"/>
              <a:t>aspects</a:t>
            </a:r>
            <a:r>
              <a:rPr lang="fi-FI" dirty="0"/>
              <a:t> (</a:t>
            </a:r>
            <a:r>
              <a:rPr lang="fi-FI" dirty="0" err="1"/>
              <a:t>sealed</a:t>
            </a:r>
            <a:r>
              <a:rPr lang="fi-FI" dirty="0"/>
              <a:t> </a:t>
            </a:r>
            <a:r>
              <a:rPr lang="fi-FI" dirty="0" err="1"/>
              <a:t>security</a:t>
            </a:r>
            <a:r>
              <a:rPr lang="fi-FI" dirty="0"/>
              <a:t> </a:t>
            </a:r>
            <a:r>
              <a:rPr lang="fi-FI" dirty="0" err="1"/>
              <a:t>envelope</a:t>
            </a:r>
            <a:r>
              <a:rPr lang="fi-FI" dirty="0"/>
              <a:t>, </a:t>
            </a:r>
            <a:r>
              <a:rPr lang="fi-FI" dirty="0" err="1"/>
              <a:t>tamper</a:t>
            </a:r>
            <a:r>
              <a:rPr lang="fi-FI" dirty="0"/>
              <a:t> </a:t>
            </a:r>
            <a:r>
              <a:rPr lang="fi-FI" dirty="0" err="1"/>
              <a:t>proof</a:t>
            </a:r>
            <a:r>
              <a:rPr lang="fi-FI" dirty="0"/>
              <a:t> </a:t>
            </a:r>
            <a:r>
              <a:rPr lang="fi-FI" dirty="0" err="1"/>
              <a:t>scratch</a:t>
            </a:r>
            <a:r>
              <a:rPr lang="fi-FI" dirty="0"/>
              <a:t> </a:t>
            </a:r>
            <a:r>
              <a:rPr lang="fi-FI" dirty="0" err="1"/>
              <a:t>film</a:t>
            </a:r>
            <a:r>
              <a:rPr lang="fi-FI" dirty="0"/>
              <a:t> </a:t>
            </a:r>
            <a:r>
              <a:rPr lang="fi-FI" dirty="0" err="1"/>
              <a:t>etc</a:t>
            </a:r>
            <a:r>
              <a:rPr lang="fi-FI" dirty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052231" y="1718231"/>
            <a:ext cx="3577402" cy="487333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 fov="900000">
              <a:rot lat="21594000" lon="21594000" rev="15600000"/>
            </a:camera>
            <a:lightRig rig="threePt" dir="t"/>
          </a:scene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204631" y="1870631"/>
            <a:ext cx="3577402" cy="487333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 fov="900000">
              <a:rot lat="21594000" lon="21594000" rev="15600000"/>
            </a:camera>
            <a:lightRig rig="threePt" dir="t"/>
          </a:scene3d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357031" y="2023031"/>
            <a:ext cx="3577402" cy="487333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 fov="900000">
              <a:rot lat="21594000" lon="21594000" rev="15600000"/>
            </a:camera>
            <a:lightRig rig="threePt" dir="t"/>
          </a:scene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509431" y="2175431"/>
            <a:ext cx="3577402" cy="487333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 fov="900000">
              <a:rot lat="21594000" lon="21594000" rev="15600000"/>
            </a:camera>
            <a:lightRig rig="threePt" dir="t"/>
          </a:scene3d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661831" y="2327831"/>
            <a:ext cx="3577402" cy="487333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 fov="900000">
              <a:rot lat="21594000" lon="21594000" rev="15600000"/>
            </a:camera>
            <a:lightRig rig="threePt" dir="t"/>
          </a:scene3d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814231" y="2480231"/>
            <a:ext cx="3577402" cy="487333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 fov="900000">
              <a:rot lat="21594000" lon="21594000" rev="15600000"/>
            </a:camera>
            <a:lightRig rig="threePt" dir="t"/>
          </a:scene3d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966631" y="2632631"/>
            <a:ext cx="3577402" cy="487333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 fov="900000">
              <a:rot lat="21594000" lon="21594000" rev="15600000"/>
            </a:camera>
            <a:lightRig rig="threePt" dir="t"/>
          </a:scene3d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8494281" y="3077132"/>
            <a:ext cx="3577402" cy="4873337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 fov="900000">
              <a:rot lat="21594000" lon="21594000" rev="1560000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40292657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Discovery</a:t>
            </a:r>
            <a:r>
              <a:rPr lang="fi-FI" dirty="0"/>
              <a:t> and </a:t>
            </a:r>
            <a:r>
              <a:rPr lang="fi-FI" dirty="0" err="1"/>
              <a:t>Template</a:t>
            </a:r>
            <a:r>
              <a:rPr lang="fi-FI" dirty="0"/>
              <a:t> UI API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7830846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Ubisecure Discovery UI API</a:t>
            </a:r>
            <a:br>
              <a:rPr lang="en-GB" dirty="0"/>
            </a:br>
            <a:r>
              <a:rPr lang="en-GB" dirty="0">
                <a:solidFill>
                  <a:schemeClr val="bg2"/>
                </a:solidFill>
              </a:rPr>
              <a:t>Overview</a:t>
            </a:r>
            <a:endParaRPr lang="en-GB" dirty="0"/>
          </a:p>
        </p:txBody>
      </p:sp>
      <p:sp>
        <p:nvSpPr>
          <p:cNvPr id="12493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API enables third-party implementations of </a:t>
            </a:r>
          </a:p>
          <a:p>
            <a:pPr lvl="1"/>
            <a:r>
              <a:rPr lang="en-GB" dirty="0"/>
              <a:t>authentication method selection user interfaces</a:t>
            </a:r>
          </a:p>
          <a:p>
            <a:pPr lvl="1"/>
            <a:r>
              <a:rPr lang="en-GB" dirty="0"/>
              <a:t>dynamic handling of identity provider selection </a:t>
            </a:r>
          </a:p>
          <a:p>
            <a:r>
              <a:rPr lang="en-GB" dirty="0"/>
              <a:t>JSON formatted real-time feed</a:t>
            </a:r>
          </a:p>
          <a:p>
            <a:pPr lvl="1"/>
            <a:r>
              <a:rPr lang="en-GB" dirty="0"/>
              <a:t>Currently trusted identity providers</a:t>
            </a:r>
          </a:p>
          <a:p>
            <a:pPr lvl="1"/>
            <a:r>
              <a:rPr lang="en-GB" dirty="0"/>
              <a:t>Currently support user interface languages and language descriptions</a:t>
            </a:r>
          </a:p>
          <a:p>
            <a:r>
              <a:rPr lang="en-GB" dirty="0"/>
              <a:t>Example </a:t>
            </a:r>
          </a:p>
          <a:p>
            <a:pPr lvl="1"/>
            <a:r>
              <a:rPr lang="en-GB" dirty="0"/>
              <a:t>Mobile application selection</a:t>
            </a:r>
          </a:p>
          <a:p>
            <a:pPr lvl="1"/>
            <a:r>
              <a:rPr lang="en-GB" dirty="0" err="1"/>
              <a:t>Javascript</a:t>
            </a:r>
            <a:r>
              <a:rPr lang="en-GB" dirty="0"/>
              <a:t> method selection </a:t>
            </a:r>
            <a:r>
              <a:rPr lang="en-GB" dirty="0" err="1"/>
              <a:t>implemetation</a:t>
            </a:r>
            <a:r>
              <a:rPr lang="en-GB" dirty="0"/>
              <a:t> in SP application</a:t>
            </a:r>
          </a:p>
          <a:p>
            <a:pPr lvl="1"/>
            <a:r>
              <a:rPr lang="en-GB" dirty="0"/>
              <a:t>Future devices (Voice, gesture, location </a:t>
            </a:r>
            <a:r>
              <a:rPr lang="en-GB" dirty="0" err="1"/>
              <a:t>etc</a:t>
            </a:r>
            <a:r>
              <a:rPr lang="en-GB" dirty="0"/>
              <a:t>)</a:t>
            </a:r>
          </a:p>
          <a:p>
            <a:r>
              <a:rPr lang="en-GB" dirty="0"/>
              <a:t>Format</a:t>
            </a:r>
          </a:p>
          <a:p>
            <a:pPr marL="457200" lvl="1" indent="0">
              <a:buNone/>
            </a:pP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https://UAS_URL/uas/discovery?entityID=</a:t>
            </a:r>
            <a:r>
              <a:rPr lang="en-GB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urn:uuid:8512397f-8c81-38cb-b500d1c9b657b1f5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&amp;template=</a:t>
            </a:r>
            <a:r>
              <a:rPr lang="en-GB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default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&amp;locale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46747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250" y="105641"/>
            <a:ext cx="4476750" cy="647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8608" y="115887"/>
            <a:ext cx="2333625" cy="5562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3995" y="5678488"/>
            <a:ext cx="2714625" cy="103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5016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Ubisecure SSO </a:t>
            </a:r>
            <a:r>
              <a:rPr lang="fi-FI" dirty="0" err="1"/>
              <a:t>Template</a:t>
            </a:r>
            <a:r>
              <a:rPr lang="fi-FI" dirty="0"/>
              <a:t> </a:t>
            </a:r>
            <a:r>
              <a:rPr lang="fi-FI" dirty="0" err="1"/>
              <a:t>APIs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Template API allows for a consistent and safe reference method to elements required for providing custom user experiences</a:t>
            </a:r>
          </a:p>
          <a:p>
            <a:r>
              <a:rPr lang="en-GB" dirty="0"/>
              <a:t>Examples</a:t>
            </a:r>
          </a:p>
          <a:p>
            <a:pPr lvl="1"/>
            <a:r>
              <a:rPr lang="en-GB" dirty="0"/>
              <a:t>Dynamically showing currently supported authentication methods within an third-party application</a:t>
            </a:r>
          </a:p>
          <a:p>
            <a:r>
              <a:rPr lang="en-GB" dirty="0"/>
              <a:t>Benefits</a:t>
            </a:r>
          </a:p>
          <a:p>
            <a:pPr lvl="1"/>
            <a:r>
              <a:rPr lang="en-GB" dirty="0"/>
              <a:t>Reducing redirections</a:t>
            </a:r>
          </a:p>
          <a:p>
            <a:pPr lvl="1"/>
            <a:r>
              <a:rPr lang="en-GB" dirty="0"/>
              <a:t>Faster user experience</a:t>
            </a:r>
          </a:p>
          <a:p>
            <a:pPr lvl="1"/>
            <a:r>
              <a:rPr lang="en-GB" dirty="0"/>
              <a:t>Consistent API across future product releases</a:t>
            </a:r>
          </a:p>
        </p:txBody>
      </p:sp>
    </p:spTree>
    <p:extLst>
      <p:ext uri="{BB962C8B-B14F-4D97-AF65-F5344CB8AC3E}">
        <p14:creationId xmlns:p14="http://schemas.microsoft.com/office/powerpoint/2010/main" val="29136146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Ubisecure SSO </a:t>
            </a:r>
            <a:r>
              <a:rPr lang="fi-FI" dirty="0" err="1"/>
              <a:t>Template</a:t>
            </a:r>
            <a:r>
              <a:rPr lang="fi-FI" dirty="0"/>
              <a:t> </a:t>
            </a:r>
            <a:r>
              <a:rPr lang="fi-FI" dirty="0" err="1"/>
              <a:t>APIs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CSS </a:t>
            </a:r>
          </a:p>
          <a:p>
            <a:pPr lvl="1"/>
            <a:r>
              <a:rPr lang="en-US" dirty="0"/>
              <a:t>Returns the CSS </a:t>
            </a:r>
            <a:r>
              <a:rPr lang="en-US" dirty="0" err="1"/>
              <a:t>stylesheet</a:t>
            </a:r>
            <a:r>
              <a:rPr lang="en-US" dirty="0"/>
              <a:t> file defined in the </a:t>
            </a:r>
            <a:r>
              <a:rPr lang="en-US" dirty="0" err="1"/>
              <a:t>css</a:t>
            </a:r>
            <a:r>
              <a:rPr lang="en-US" dirty="0"/>
              <a:t> property of the requested template.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uas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/template/&lt;template&gt;/style.css</a:t>
            </a:r>
          </a:p>
          <a:p>
            <a:r>
              <a:rPr lang="en-US" dirty="0"/>
              <a:t>Logo </a:t>
            </a:r>
          </a:p>
          <a:p>
            <a:pPr lvl="1"/>
            <a:r>
              <a:rPr lang="en-US" dirty="0"/>
              <a:t>Returns the logo defined in the requested template. The preferred locale may be defined in URL parameter locale. SVG, PNG, ICO formats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uas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/template/&lt;template&gt;/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logo?locale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=&lt;locale&gt;</a:t>
            </a:r>
          </a:p>
          <a:p>
            <a:r>
              <a:rPr lang="en-US" dirty="0"/>
              <a:t>Method images</a:t>
            </a:r>
          </a:p>
          <a:p>
            <a:pPr lvl="1"/>
            <a:r>
              <a:rPr lang="en-US" dirty="0"/>
              <a:t>Returns the image defined for the method specified in &lt;method&gt; in the requested template.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uas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/template/&lt;template&gt;/method-image/&lt;method&gt;</a:t>
            </a:r>
          </a:p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742425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Example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https://sso.example.com/uas/template/default/method-image/openid.facebook.1</a:t>
            </a:r>
            <a:endParaRPr lang="fi-FI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i-FI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6533" y="3609975"/>
            <a:ext cx="1924050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2039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Ubisecure SSO </a:t>
            </a:r>
            <a:r>
              <a:rPr lang="fi-FI" dirty="0" err="1"/>
              <a:t>Template</a:t>
            </a:r>
            <a:r>
              <a:rPr lang="fi-FI" dirty="0"/>
              <a:t> </a:t>
            </a:r>
            <a:r>
              <a:rPr lang="fi-FI" dirty="0" err="1"/>
              <a:t>APIs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Resources in </a:t>
            </a:r>
            <a:r>
              <a:rPr lang="en-US" dirty="0" err="1"/>
              <a:t>resource.index</a:t>
            </a:r>
            <a:r>
              <a:rPr lang="en-US" dirty="0"/>
              <a:t> file</a:t>
            </a:r>
          </a:p>
          <a:p>
            <a:pPr lvl="1"/>
            <a:r>
              <a:rPr lang="en-US" dirty="0"/>
              <a:t>Returns a resource defined in </a:t>
            </a:r>
            <a:r>
              <a:rPr lang="en-US" dirty="0" err="1"/>
              <a:t>resource.index</a:t>
            </a:r>
            <a:r>
              <a:rPr lang="en-US" dirty="0"/>
              <a:t> file.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uas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/template/&lt;template&gt;/resource/&lt;resource-name&gt;?locale=&lt;locale&gt;</a:t>
            </a:r>
          </a:p>
          <a:p>
            <a:r>
              <a:rPr lang="en-US" dirty="0"/>
              <a:t>Template-JSON</a:t>
            </a:r>
          </a:p>
          <a:p>
            <a:pPr lvl="1"/>
            <a:r>
              <a:rPr lang="en-US" dirty="0"/>
              <a:t>Returns the JSON–representation of the requested template. If the URL parameter callback is defined, the returned JSON–object will be wrapped inside the function call defined in &lt;</a:t>
            </a:r>
            <a:r>
              <a:rPr lang="en-US" dirty="0" err="1"/>
              <a:t>jsonp</a:t>
            </a:r>
            <a:r>
              <a:rPr lang="en-US" dirty="0"/>
              <a:t>&gt;.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uas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/template/&lt;template&gt;/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json?locale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=&lt;locale&gt;&amp;callback=&lt;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jsonp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/>
              <a:t>Example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https://sso.example.com/uas/template/template/json?locale=en&amp;callback=helloworld</a:t>
            </a:r>
            <a:b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helloworld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({"template":{"name":"template","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defaultLocale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":"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","locales":["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","fi","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sv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","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","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jp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"],"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localeNames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":{"fi":"fi","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jp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":"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jp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","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sv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":"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sv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","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":"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","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":"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"}},"locale":"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"});</a:t>
            </a:r>
            <a:b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8838611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Examples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>
                <a:hlinkClick r:id="rId2"/>
              </a:rPr>
              <a:t>https://eidm.demo.ubisecure.com/uas/template/ciddemo/json?locale=fi&amp;callback=callback</a:t>
            </a:r>
            <a:endParaRPr lang="fi-FI" dirty="0"/>
          </a:p>
          <a:p>
            <a:r>
              <a:rPr lang="fi-FI" dirty="0">
                <a:hlinkClick r:id="rId3"/>
              </a:rPr>
              <a:t>https://eidm.demo.ubisecure.com/uas/template/ciddemo/logo.png?locale=fi</a:t>
            </a:r>
            <a:endParaRPr lang="fi-FI" dirty="0"/>
          </a:p>
          <a:p>
            <a:r>
              <a:rPr lang="fi-FI" dirty="0">
                <a:hlinkClick r:id="rId4"/>
              </a:rPr>
              <a:t>https://eidm.demo.ubisecure.com/uas/template/ciddemo/method-image/tupas.nordea.1</a:t>
            </a:r>
            <a:endParaRPr lang="fi-FI" dirty="0"/>
          </a:p>
          <a:p>
            <a:endParaRPr lang="fi-FI" dirty="0"/>
          </a:p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0514099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SSO UI and JavaScript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315" y="1618261"/>
            <a:ext cx="10134600" cy="3914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868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dirty="0"/>
              <a:t>Ubisecure SSO – </a:t>
            </a:r>
            <a:r>
              <a:rPr lang="fi-FI" dirty="0" err="1"/>
              <a:t>OAuth</a:t>
            </a:r>
            <a:r>
              <a:rPr lang="fi-FI" dirty="0"/>
              <a:t> 2.0 </a:t>
            </a:r>
            <a:r>
              <a:rPr lang="fi-FI" dirty="0" err="1"/>
              <a:t>Authorization</a:t>
            </a:r>
            <a:r>
              <a:rPr lang="fi-FI" dirty="0"/>
              <a:t> Server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Ubisecure SSO implements the OAuth 2.0 authorization server role. </a:t>
            </a:r>
            <a:endParaRPr lang="fi-FI" sz="2000" dirty="0"/>
          </a:p>
          <a:p>
            <a:r>
              <a:rPr lang="en-US" sz="2000" dirty="0"/>
              <a:t>The main use cases are</a:t>
            </a:r>
            <a:endParaRPr lang="fi-FI" sz="2000" dirty="0"/>
          </a:p>
          <a:p>
            <a:pPr lvl="1"/>
            <a:r>
              <a:rPr lang="en-US" sz="1800" dirty="0"/>
              <a:t>authorization code grant and web single sign-on</a:t>
            </a:r>
            <a:endParaRPr lang="fi-FI" sz="1800" dirty="0"/>
          </a:p>
          <a:p>
            <a:pPr lvl="1"/>
            <a:r>
              <a:rPr lang="en-US" sz="1800" dirty="0"/>
              <a:t>authorization code grant and native applications</a:t>
            </a:r>
            <a:endParaRPr lang="fi-FI" sz="1800" dirty="0"/>
          </a:p>
          <a:p>
            <a:pPr lvl="1"/>
            <a:r>
              <a:rPr lang="en-US" sz="1800" dirty="0"/>
              <a:t>password grant and native applications</a:t>
            </a:r>
            <a:endParaRPr lang="fi-FI" sz="1800" dirty="0"/>
          </a:p>
          <a:p>
            <a:pPr lvl="1"/>
            <a:r>
              <a:rPr lang="en-US" sz="1800" dirty="0"/>
              <a:t>password grant and server-to-server integrations </a:t>
            </a:r>
            <a:endParaRPr lang="fi-FI" sz="1800" dirty="0"/>
          </a:p>
          <a:p>
            <a:endParaRPr lang="fi-FI" sz="2000" dirty="0"/>
          </a:p>
        </p:txBody>
      </p:sp>
    </p:spTree>
    <p:extLst>
      <p:ext uri="{BB962C8B-B14F-4D97-AF65-F5344CB8AC3E}">
        <p14:creationId xmlns:p14="http://schemas.microsoft.com/office/powerpoint/2010/main" val="14536513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SSO UI and JavaScript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i-FI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37" y="2852737"/>
            <a:ext cx="11820525" cy="115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818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– set default values, modify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0487" y="2243137"/>
            <a:ext cx="4391025" cy="237172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825396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dirty="0" err="1"/>
              <a:t>CustomerID</a:t>
            </a:r>
            <a:br>
              <a:rPr lang="fi-FI" dirty="0"/>
            </a:br>
            <a:r>
              <a:rPr lang="fi-FI" dirty="0"/>
              <a:t>REST </a:t>
            </a:r>
            <a:r>
              <a:rPr lang="fi-FI" dirty="0" err="1"/>
              <a:t>APIs</a:t>
            </a:r>
            <a:br>
              <a:rPr lang="fi-FI" dirty="0"/>
            </a:br>
            <a:r>
              <a:rPr lang="fi-FI" dirty="0" err="1"/>
              <a:t>Registration</a:t>
            </a:r>
            <a:r>
              <a:rPr lang="fi-FI" dirty="0"/>
              <a:t> </a:t>
            </a:r>
            <a:r>
              <a:rPr lang="fi-FI" dirty="0" err="1"/>
              <a:t>Backend</a:t>
            </a:r>
            <a:r>
              <a:rPr lang="fi-FI" dirty="0"/>
              <a:t> </a:t>
            </a:r>
            <a:r>
              <a:rPr lang="fi-FI" dirty="0" err="1"/>
              <a:t>Queries</a:t>
            </a:r>
            <a:r>
              <a:rPr lang="fi-FI" dirty="0"/>
              <a:t> 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2448728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i-FI" dirty="0" err="1"/>
              <a:t>CustomerID</a:t>
            </a:r>
            <a:r>
              <a:rPr lang="fi-FI" dirty="0"/>
              <a:t> </a:t>
            </a:r>
            <a:r>
              <a:rPr lang="fi-FI" dirty="0" err="1"/>
              <a:t>Integrations</a:t>
            </a:r>
            <a:br>
              <a:rPr lang="fi-FI" dirty="0"/>
            </a:br>
            <a:r>
              <a:rPr lang="fi-FI" dirty="0">
                <a:solidFill>
                  <a:schemeClr val="bg2"/>
                </a:solidFill>
              </a:rPr>
              <a:t>REST API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i-FI" dirty="0"/>
              <a:t>For </a:t>
            </a:r>
            <a:r>
              <a:rPr lang="fi-FI" dirty="0" err="1"/>
              <a:t>third-party</a:t>
            </a:r>
            <a:r>
              <a:rPr lang="fi-FI" dirty="0"/>
              <a:t> UI </a:t>
            </a:r>
            <a:r>
              <a:rPr lang="fi-FI" dirty="0" err="1"/>
              <a:t>development</a:t>
            </a:r>
            <a:endParaRPr lang="fi-FI" dirty="0"/>
          </a:p>
          <a:p>
            <a:r>
              <a:rPr lang="fi-FI" dirty="0"/>
              <a:t>For </a:t>
            </a:r>
            <a:r>
              <a:rPr lang="fi-FI" dirty="0" err="1"/>
              <a:t>integration</a:t>
            </a:r>
            <a:r>
              <a:rPr lang="fi-FI" dirty="0"/>
              <a:t> with CRM for </a:t>
            </a:r>
            <a:r>
              <a:rPr lang="fi-FI" dirty="0" err="1"/>
              <a:t>contract</a:t>
            </a:r>
            <a:r>
              <a:rPr lang="fi-FI" dirty="0"/>
              <a:t> and </a:t>
            </a:r>
            <a:r>
              <a:rPr lang="fi-FI" dirty="0" err="1"/>
              <a:t>organization</a:t>
            </a:r>
            <a:r>
              <a:rPr lang="fi-FI" dirty="0"/>
              <a:t> </a:t>
            </a:r>
            <a:r>
              <a:rPr lang="fi-FI" dirty="0" err="1"/>
              <a:t>synchronization</a:t>
            </a:r>
            <a:endParaRPr lang="fi-FI" dirty="0"/>
          </a:p>
          <a:p>
            <a:r>
              <a:rPr lang="fi-FI" dirty="0" err="1"/>
              <a:t>Provides</a:t>
            </a:r>
            <a:r>
              <a:rPr lang="fi-FI" dirty="0"/>
              <a:t> </a:t>
            </a:r>
            <a:r>
              <a:rPr lang="fi-FI" dirty="0" err="1"/>
              <a:t>Create</a:t>
            </a:r>
            <a:r>
              <a:rPr lang="fi-FI" dirty="0"/>
              <a:t>, Read, Update, </a:t>
            </a:r>
            <a:r>
              <a:rPr lang="fi-FI" dirty="0" err="1"/>
              <a:t>Delete</a:t>
            </a:r>
            <a:r>
              <a:rPr lang="fi-FI" dirty="0"/>
              <a:t> </a:t>
            </a:r>
            <a:r>
              <a:rPr lang="fi-FI" dirty="0" err="1"/>
              <a:t>operations</a:t>
            </a:r>
            <a:r>
              <a:rPr lang="fi-FI" dirty="0"/>
              <a:t> (”CRUD”)</a:t>
            </a:r>
          </a:p>
          <a:p>
            <a:pPr lvl="2"/>
            <a:r>
              <a:rPr lang="fi-FI" dirty="0" err="1"/>
              <a:t>Organizations</a:t>
            </a:r>
            <a:endParaRPr lang="fi-FI" dirty="0"/>
          </a:p>
          <a:p>
            <a:pPr lvl="2"/>
            <a:r>
              <a:rPr lang="fi-FI" dirty="0" err="1"/>
              <a:t>Users</a:t>
            </a:r>
            <a:endParaRPr lang="fi-FI" dirty="0"/>
          </a:p>
          <a:p>
            <a:pPr lvl="2"/>
            <a:r>
              <a:rPr lang="fi-FI" dirty="0" err="1"/>
              <a:t>Roles</a:t>
            </a:r>
            <a:endParaRPr lang="fi-FI" dirty="0"/>
          </a:p>
          <a:p>
            <a:pPr lvl="2"/>
            <a:r>
              <a:rPr lang="fi-FI" dirty="0" err="1"/>
              <a:t>Mandates</a:t>
            </a:r>
            <a:endParaRPr lang="fi-FI" dirty="0"/>
          </a:p>
          <a:p>
            <a:pPr lvl="2"/>
            <a:r>
              <a:rPr lang="fi-FI" dirty="0" err="1"/>
              <a:t>Credentials</a:t>
            </a:r>
            <a:endParaRPr lang="fi-FI" dirty="0"/>
          </a:p>
          <a:p>
            <a:pPr lvl="2"/>
            <a:endParaRPr lang="ru-RU" dirty="0"/>
          </a:p>
          <a:p>
            <a:r>
              <a:rPr lang="fi-FI" dirty="0" err="1"/>
              <a:t>Detailed</a:t>
            </a:r>
            <a:r>
              <a:rPr lang="fi-FI" dirty="0"/>
              <a:t> </a:t>
            </a:r>
            <a:r>
              <a:rPr lang="fi-FI" dirty="0" err="1"/>
              <a:t>examples</a:t>
            </a:r>
            <a:r>
              <a:rPr lang="fi-FI" dirty="0"/>
              <a:t> and </a:t>
            </a:r>
            <a:r>
              <a:rPr lang="fi-FI" dirty="0" err="1"/>
              <a:t>responses</a:t>
            </a:r>
            <a:r>
              <a:rPr lang="fi-FI" dirty="0"/>
              <a:t> </a:t>
            </a:r>
            <a:r>
              <a:rPr lang="fi-FI" dirty="0" err="1"/>
              <a:t>given</a:t>
            </a:r>
            <a:r>
              <a:rPr lang="fi-FI" dirty="0"/>
              <a:t> in API </a:t>
            </a:r>
            <a:r>
              <a:rPr lang="fi-FI" dirty="0" err="1"/>
              <a:t>document</a:t>
            </a:r>
            <a:endParaRPr lang="fi-FI" dirty="0"/>
          </a:p>
          <a:p>
            <a:pPr lvl="2"/>
            <a:endParaRPr lang="fi-FI" dirty="0"/>
          </a:p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0628778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i-FI" dirty="0" err="1"/>
              <a:t>CustomerID</a:t>
            </a:r>
            <a:r>
              <a:rPr lang="fi-FI" dirty="0"/>
              <a:t> </a:t>
            </a:r>
            <a:r>
              <a:rPr lang="fi-FI" dirty="0" err="1"/>
              <a:t>Integrations</a:t>
            </a:r>
            <a:br>
              <a:rPr lang="fi-FI" dirty="0"/>
            </a:br>
            <a:r>
              <a:rPr lang="fi-FI" dirty="0">
                <a:solidFill>
                  <a:schemeClr val="bg2"/>
                </a:solidFill>
              </a:rPr>
              <a:t>REST API - </a:t>
            </a:r>
            <a:r>
              <a:rPr lang="fi-FI" dirty="0" err="1">
                <a:solidFill>
                  <a:schemeClr val="bg2"/>
                </a:solidFill>
              </a:rPr>
              <a:t>List</a:t>
            </a:r>
            <a:r>
              <a:rPr lang="fi-FI" dirty="0">
                <a:solidFill>
                  <a:schemeClr val="bg2"/>
                </a:solidFill>
              </a:rPr>
              <a:t> User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53"/>
          <a:stretch/>
        </p:blipFill>
        <p:spPr bwMode="auto">
          <a:xfrm>
            <a:off x="1692933" y="1882019"/>
            <a:ext cx="8975067" cy="35007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870087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i-FI" dirty="0" err="1"/>
              <a:t>Modification</a:t>
            </a:r>
            <a:r>
              <a:rPr lang="fi-FI" dirty="0"/>
              <a:t> and </a:t>
            </a:r>
            <a:r>
              <a:rPr lang="fi-FI" dirty="0" err="1"/>
              <a:t>Request</a:t>
            </a:r>
            <a:r>
              <a:rPr lang="fi-FI" dirty="0"/>
              <a:t> API </a:t>
            </a:r>
            <a:r>
              <a:rPr lang="fi-FI" dirty="0" err="1"/>
              <a:t>Commands</a:t>
            </a:r>
            <a:r>
              <a:rPr lang="fi-FI" dirty="0"/>
              <a:t> (Version 2.1)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495675" y="1312277"/>
            <a:ext cx="6658977" cy="5032375"/>
          </a:xfrm>
        </p:spPr>
        <p:txBody>
          <a:bodyPr>
            <a:no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Modification Operations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endParaRPr lang="en-US" altLang="fi-FI" sz="1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POST100 Create Organization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PUT101 Update Organization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DEL102 Delete User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PUT103 Update User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endParaRPr lang="en-US" altLang="fi-FI" sz="1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Request Operations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endParaRPr lang="en-US" altLang="fi-FI" sz="1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GET104 List Users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GET113 List Organization's Users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GET105 Query User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GET106 List Organizations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GET107 Query Organization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GET108 List Roles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GET117 List User's Roles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GET109 Query Role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GET110 List Mandates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GET118 List Organization's Given Mandates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GET119 List Organization's Received Mandates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GET120 List User's Given Mandates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GET121 List User's Received Mandates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GET122 List User's Received Mandate Delegations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GET111 Query Mandate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GET112 List Role Invitations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GET114 List Role Invitations (for user)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GET115 List Received Mandate Role Delegations (user)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r>
              <a:rPr lang="en-US" altLang="fi-FI" sz="1400" dirty="0">
                <a:solidFill>
                  <a:schemeClr val="tx1"/>
                </a:solidFill>
                <a:latin typeface="Arial" panose="020B0604020202020204" pitchFamily="34" charset="0"/>
              </a:rPr>
              <a:t>    GET116 Query Mandate Role Delegation</a:t>
            </a:r>
          </a:p>
          <a:p>
            <a:pPr>
              <a:spcBef>
                <a:spcPct val="0"/>
              </a:spcBef>
              <a:spcAft>
                <a:spcPct val="0"/>
              </a:spcAft>
            </a:pPr>
            <a:endParaRPr lang="en-US" altLang="fi-FI" sz="1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8509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err="1"/>
              <a:t>CustomerID</a:t>
            </a:r>
            <a:r>
              <a:rPr lang="en-GB" dirty="0"/>
              <a:t> Integrations</a:t>
            </a:r>
            <a:br>
              <a:rPr lang="en-GB" dirty="0"/>
            </a:br>
            <a:r>
              <a:rPr lang="en-GB" dirty="0">
                <a:solidFill>
                  <a:schemeClr val="bg2"/>
                </a:solidFill>
              </a:rPr>
              <a:t>Registration Backend Query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Allows enrichment of user information from 3rd party system</a:t>
            </a:r>
          </a:p>
          <a:p>
            <a:r>
              <a:rPr lang="en-GB" dirty="0"/>
              <a:t>Request may include information that users have given and other parameters such as language code. </a:t>
            </a:r>
          </a:p>
          <a:p>
            <a:r>
              <a:rPr lang="en-GB" dirty="0"/>
              <a:t>Backend can be used as a part of all workflows to check validity of the information that user has given and for requesting more information about the user. </a:t>
            </a:r>
          </a:p>
          <a:p>
            <a:r>
              <a:rPr lang="en-GB" dirty="0"/>
              <a:t>Response may include a status code, error message and information about the user. Backend configuration supports </a:t>
            </a:r>
            <a:r>
              <a:rPr lang="en-GB" dirty="0" err="1"/>
              <a:t>backends</a:t>
            </a:r>
            <a:r>
              <a:rPr lang="en-GB" dirty="0"/>
              <a:t> based on REST web services. </a:t>
            </a:r>
          </a:p>
          <a:p>
            <a:r>
              <a:rPr lang="en-GB" dirty="0"/>
              <a:t>The responses must be in valid XML-format. </a:t>
            </a:r>
          </a:p>
        </p:txBody>
      </p:sp>
    </p:spTree>
    <p:extLst>
      <p:ext uri="{BB962C8B-B14F-4D97-AF65-F5344CB8AC3E}">
        <p14:creationId xmlns:p14="http://schemas.microsoft.com/office/powerpoint/2010/main" val="18837480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i-FI" dirty="0" err="1"/>
              <a:t>CustomerID</a:t>
            </a:r>
            <a:r>
              <a:rPr lang="fi-FI" dirty="0"/>
              <a:t> </a:t>
            </a:r>
            <a:r>
              <a:rPr lang="fi-FI" dirty="0" err="1"/>
              <a:t>Integrations</a:t>
            </a:r>
            <a:br>
              <a:rPr lang="fi-FI" dirty="0"/>
            </a:br>
            <a:r>
              <a:rPr lang="fi-FI" dirty="0" err="1">
                <a:solidFill>
                  <a:schemeClr val="bg2"/>
                </a:solidFill>
              </a:rPr>
              <a:t>Backend</a:t>
            </a:r>
            <a:r>
              <a:rPr lang="fi-FI" dirty="0">
                <a:solidFill>
                  <a:schemeClr val="bg2"/>
                </a:solidFill>
              </a:rPr>
              <a:t> REST </a:t>
            </a:r>
            <a:r>
              <a:rPr lang="fi-FI" dirty="0" err="1">
                <a:solidFill>
                  <a:schemeClr val="bg2"/>
                </a:solidFill>
              </a:rPr>
              <a:t>request</a:t>
            </a:r>
            <a:r>
              <a:rPr lang="fi-FI" dirty="0">
                <a:solidFill>
                  <a:schemeClr val="bg2"/>
                </a:solidFill>
              </a:rPr>
              <a:t> </a:t>
            </a:r>
            <a:r>
              <a:rPr lang="fi-FI" dirty="0" err="1">
                <a:solidFill>
                  <a:schemeClr val="bg2"/>
                </a:solidFill>
              </a:rPr>
              <a:t>configuration</a:t>
            </a:r>
            <a:endParaRPr lang="fi-FI" dirty="0">
              <a:solidFill>
                <a:schemeClr val="bg2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i-FI" dirty="0"/>
              <a:t>Input </a:t>
            </a:r>
            <a:r>
              <a:rPr lang="fi-FI" dirty="0" err="1"/>
              <a:t>describes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parameters</a:t>
            </a:r>
            <a:r>
              <a:rPr lang="fi-FI" dirty="0"/>
              <a:t> </a:t>
            </a:r>
            <a:r>
              <a:rPr lang="fi-FI" dirty="0" err="1"/>
              <a:t>that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backend</a:t>
            </a:r>
            <a:r>
              <a:rPr lang="fi-FI" dirty="0"/>
              <a:t> </a:t>
            </a:r>
            <a:r>
              <a:rPr lang="fi-FI" dirty="0" err="1"/>
              <a:t>gets</a:t>
            </a:r>
            <a:r>
              <a:rPr lang="fi-FI" dirty="0"/>
              <a:t> in a </a:t>
            </a:r>
            <a:r>
              <a:rPr lang="fi-FI" dirty="0" err="1"/>
              <a:t>request</a:t>
            </a:r>
            <a:r>
              <a:rPr lang="fi-FI" dirty="0"/>
              <a:t> </a:t>
            </a:r>
            <a:r>
              <a:rPr lang="fi-FI" dirty="0" err="1"/>
              <a:t>during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registration</a:t>
            </a:r>
            <a:r>
              <a:rPr lang="fi-FI" dirty="0"/>
              <a:t>. For </a:t>
            </a:r>
            <a:r>
              <a:rPr lang="fi-FI" dirty="0" err="1"/>
              <a:t>example</a:t>
            </a:r>
            <a:r>
              <a:rPr lang="fi-FI" dirty="0"/>
              <a:t>, </a:t>
            </a:r>
          </a:p>
          <a:p>
            <a:r>
              <a:rPr lang="fi-FI" dirty="0" err="1">
                <a:latin typeface="Courier" pitchFamily="49" charset="0"/>
              </a:rPr>
              <a:t>customerdata.input</a:t>
            </a:r>
            <a:r>
              <a:rPr lang="fi-FI" dirty="0">
                <a:latin typeface="Courier" pitchFamily="49" charset="0"/>
              </a:rPr>
              <a:t> = { "</a:t>
            </a:r>
            <a:r>
              <a:rPr lang="fi-FI" dirty="0" err="1">
                <a:latin typeface="Courier" pitchFamily="49" charset="0"/>
              </a:rPr>
              <a:t>email</a:t>
            </a:r>
            <a:r>
              <a:rPr lang="fi-FI" dirty="0">
                <a:latin typeface="Courier" pitchFamily="49" charset="0"/>
              </a:rPr>
              <a:t>": "</a:t>
            </a:r>
            <a:r>
              <a:rPr lang="fi-FI" dirty="0" err="1">
                <a:latin typeface="Courier" pitchFamily="49" charset="0"/>
              </a:rPr>
              <a:t>Email</a:t>
            </a:r>
            <a:r>
              <a:rPr lang="fi-FI" dirty="0">
                <a:latin typeface="Courier" pitchFamily="49" charset="0"/>
              </a:rPr>
              <a:t>", "</a:t>
            </a:r>
            <a:r>
              <a:rPr lang="fi-FI" dirty="0" err="1">
                <a:latin typeface="Courier" pitchFamily="49" charset="0"/>
              </a:rPr>
              <a:t>accountnumber</a:t>
            </a:r>
            <a:r>
              <a:rPr lang="fi-FI" dirty="0">
                <a:latin typeface="Courier" pitchFamily="49" charset="0"/>
              </a:rPr>
              <a:t>": "</a:t>
            </a:r>
            <a:r>
              <a:rPr lang="fi-FI" dirty="0" err="1">
                <a:latin typeface="Courier" pitchFamily="49" charset="0"/>
              </a:rPr>
              <a:t>AccountNumber</a:t>
            </a:r>
            <a:r>
              <a:rPr lang="fi-FI" dirty="0">
                <a:latin typeface="Courier" pitchFamily="49" charset="0"/>
              </a:rPr>
              <a:t>" } </a:t>
            </a:r>
          </a:p>
          <a:p>
            <a:r>
              <a:rPr lang="fi-FI" dirty="0"/>
              <a:t>Output </a:t>
            </a:r>
            <a:r>
              <a:rPr lang="fi-FI" dirty="0" err="1"/>
              <a:t>describes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parameters</a:t>
            </a:r>
            <a:r>
              <a:rPr lang="fi-FI" dirty="0"/>
              <a:t> </a:t>
            </a:r>
            <a:r>
              <a:rPr lang="fi-FI" dirty="0" err="1"/>
              <a:t>that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backend</a:t>
            </a:r>
            <a:r>
              <a:rPr lang="fi-FI" dirty="0"/>
              <a:t> </a:t>
            </a:r>
            <a:r>
              <a:rPr lang="fi-FI" dirty="0" err="1"/>
              <a:t>sends</a:t>
            </a:r>
            <a:r>
              <a:rPr lang="fi-FI" dirty="0"/>
              <a:t> </a:t>
            </a:r>
            <a:r>
              <a:rPr lang="fi-FI" dirty="0" err="1"/>
              <a:t>back</a:t>
            </a:r>
            <a:r>
              <a:rPr lang="fi-FI" dirty="0"/>
              <a:t> in a </a:t>
            </a:r>
            <a:r>
              <a:rPr lang="fi-FI" dirty="0" err="1"/>
              <a:t>response</a:t>
            </a:r>
            <a:r>
              <a:rPr lang="fi-FI" dirty="0"/>
              <a:t>. For </a:t>
            </a:r>
            <a:r>
              <a:rPr lang="fi-FI" dirty="0" err="1"/>
              <a:t>example</a:t>
            </a:r>
            <a:r>
              <a:rPr lang="fi-FI" dirty="0"/>
              <a:t>, </a:t>
            </a:r>
          </a:p>
          <a:p>
            <a:r>
              <a:rPr lang="fi-FI" dirty="0" err="1">
                <a:latin typeface="Courier" pitchFamily="49" charset="0"/>
              </a:rPr>
              <a:t>customerdata.output</a:t>
            </a:r>
            <a:r>
              <a:rPr lang="fi-FI" dirty="0">
                <a:latin typeface="Courier" pitchFamily="49" charset="0"/>
              </a:rPr>
              <a:t> = { "/</a:t>
            </a:r>
            <a:r>
              <a:rPr lang="fi-FI" dirty="0" err="1">
                <a:latin typeface="Courier" pitchFamily="49" charset="0"/>
              </a:rPr>
              <a:t>customer</a:t>
            </a:r>
            <a:r>
              <a:rPr lang="fi-FI" dirty="0">
                <a:latin typeface="Courier" pitchFamily="49" charset="0"/>
              </a:rPr>
              <a:t>/</a:t>
            </a:r>
            <a:r>
              <a:rPr lang="fi-FI" dirty="0" err="1">
                <a:latin typeface="Courier" pitchFamily="49" charset="0"/>
              </a:rPr>
              <a:t>lastname</a:t>
            </a:r>
            <a:r>
              <a:rPr lang="fi-FI" dirty="0">
                <a:latin typeface="Courier" pitchFamily="49" charset="0"/>
              </a:rPr>
              <a:t>": "</a:t>
            </a:r>
            <a:r>
              <a:rPr lang="fi-FI" dirty="0" err="1">
                <a:latin typeface="Courier" pitchFamily="49" charset="0"/>
              </a:rPr>
              <a:t>surname</a:t>
            </a:r>
            <a:r>
              <a:rPr lang="fi-FI" dirty="0">
                <a:latin typeface="Courier" pitchFamily="49" charset="0"/>
              </a:rPr>
              <a:t>", "</a:t>
            </a:r>
            <a:r>
              <a:rPr lang="fi-FI" dirty="0" err="1">
                <a:latin typeface="Courier" pitchFamily="49" charset="0"/>
              </a:rPr>
              <a:t>contract</a:t>
            </a:r>
            <a:r>
              <a:rPr lang="fi-FI" dirty="0">
                <a:latin typeface="Courier" pitchFamily="49" charset="0"/>
              </a:rPr>
              <a:t>": "</a:t>
            </a:r>
            <a:r>
              <a:rPr lang="fi-FI" dirty="0" err="1">
                <a:latin typeface="Courier" pitchFamily="49" charset="0"/>
              </a:rPr>
              <a:t>contractnumber</a:t>
            </a:r>
            <a:r>
              <a:rPr lang="fi-FI" dirty="0">
                <a:latin typeface="Courier" pitchFamily="49" charset="0"/>
              </a:rPr>
              <a:t>" } </a:t>
            </a:r>
          </a:p>
        </p:txBody>
      </p:sp>
    </p:spTree>
    <p:extLst>
      <p:ext uri="{BB962C8B-B14F-4D97-AF65-F5344CB8AC3E}">
        <p14:creationId xmlns:p14="http://schemas.microsoft.com/office/powerpoint/2010/main" val="297159321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dirty="0" err="1"/>
              <a:t>Backend</a:t>
            </a:r>
            <a:r>
              <a:rPr lang="fi-FI" dirty="0"/>
              <a:t> </a:t>
            </a:r>
            <a:r>
              <a:rPr lang="fi-FI" dirty="0" err="1"/>
              <a:t>configuration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i-FI" dirty="0" err="1">
                <a:latin typeface="Courier New" pitchFamily="49" charset="0"/>
                <a:cs typeface="Courier New" pitchFamily="49" charset="0"/>
              </a:rPr>
              <a:t>customerdata.config</a:t>
            </a:r>
            <a:r>
              <a:rPr lang="fi-FI" dirty="0">
                <a:latin typeface="Courier New" pitchFamily="49" charset="0"/>
                <a:cs typeface="Courier New" pitchFamily="49" charset="0"/>
              </a:rPr>
              <a:t> = {</a:t>
            </a:r>
            <a:br>
              <a:rPr lang="fi-FI" dirty="0">
                <a:latin typeface="Courier New" pitchFamily="49" charset="0"/>
                <a:cs typeface="Courier New" pitchFamily="49" charset="0"/>
              </a:rPr>
            </a:br>
            <a:r>
              <a:rPr lang="fi-FI" dirty="0">
                <a:latin typeface="Courier New" pitchFamily="49" charset="0"/>
                <a:cs typeface="Courier New" pitchFamily="49" charset="0"/>
              </a:rPr>
              <a:t>"</a:t>
            </a:r>
            <a:r>
              <a:rPr lang="fi-FI" dirty="0" err="1">
                <a:latin typeface="Courier New" pitchFamily="49" charset="0"/>
                <a:cs typeface="Courier New" pitchFamily="49" charset="0"/>
              </a:rPr>
              <a:t>url</a:t>
            </a:r>
            <a:r>
              <a:rPr lang="fi-FI" dirty="0">
                <a:latin typeface="Courier New" pitchFamily="49" charset="0"/>
                <a:cs typeface="Courier New" pitchFamily="49" charset="0"/>
              </a:rPr>
              <a:t>": "http://localhost:7080/</a:t>
            </a:r>
            <a:r>
              <a:rPr lang="fi-FI" dirty="0" err="1">
                <a:latin typeface="Courier New" pitchFamily="49" charset="0"/>
                <a:cs typeface="Courier New" pitchFamily="49" charset="0"/>
              </a:rPr>
              <a:t>backend</a:t>
            </a:r>
            <a:r>
              <a:rPr lang="fi-FI" dirty="0">
                <a:latin typeface="Courier New" pitchFamily="49" charset="0"/>
                <a:cs typeface="Courier New" pitchFamily="49" charset="0"/>
              </a:rPr>
              <a:t>", </a:t>
            </a:r>
            <a:br>
              <a:rPr lang="fi-FI" dirty="0">
                <a:latin typeface="Courier New" pitchFamily="49" charset="0"/>
                <a:cs typeface="Courier New" pitchFamily="49" charset="0"/>
              </a:rPr>
            </a:br>
            <a:r>
              <a:rPr lang="fi-FI" dirty="0">
                <a:latin typeface="Courier New" pitchFamily="49" charset="0"/>
                <a:cs typeface="Courier New" pitchFamily="49" charset="0"/>
              </a:rPr>
              <a:t>"</a:t>
            </a:r>
            <a:r>
              <a:rPr lang="fi-FI" dirty="0" err="1">
                <a:latin typeface="Courier New" pitchFamily="49" charset="0"/>
                <a:cs typeface="Courier New" pitchFamily="49" charset="0"/>
              </a:rPr>
              <a:t>timeout</a:t>
            </a:r>
            <a:r>
              <a:rPr lang="fi-FI" dirty="0">
                <a:latin typeface="Courier New" pitchFamily="49" charset="0"/>
                <a:cs typeface="Courier New" pitchFamily="49" charset="0"/>
              </a:rPr>
              <a:t>": "3000", </a:t>
            </a:r>
            <a:br>
              <a:rPr lang="fi-FI" dirty="0">
                <a:latin typeface="Courier New" pitchFamily="49" charset="0"/>
                <a:cs typeface="Courier New" pitchFamily="49" charset="0"/>
              </a:rPr>
            </a:br>
            <a:r>
              <a:rPr lang="fi-FI" dirty="0">
                <a:latin typeface="Courier New" pitchFamily="49" charset="0"/>
                <a:cs typeface="Courier New" pitchFamily="49" charset="0"/>
              </a:rPr>
              <a:t>"</a:t>
            </a:r>
            <a:r>
              <a:rPr lang="fi-FI" dirty="0" err="1">
                <a:latin typeface="Courier New" pitchFamily="49" charset="0"/>
                <a:cs typeface="Courier New" pitchFamily="49" charset="0"/>
              </a:rPr>
              <a:t>defaultparameters</a:t>
            </a:r>
            <a:r>
              <a:rPr lang="fi-FI" dirty="0">
                <a:latin typeface="Courier New" pitchFamily="49" charset="0"/>
                <a:cs typeface="Courier New" pitchFamily="49" charset="0"/>
              </a:rPr>
              <a:t>": { "</a:t>
            </a:r>
            <a:r>
              <a:rPr lang="fi-FI" dirty="0" err="1">
                <a:latin typeface="Courier New" pitchFamily="49" charset="0"/>
                <a:cs typeface="Courier New" pitchFamily="49" charset="0"/>
              </a:rPr>
              <a:t>authcode</a:t>
            </a:r>
            <a:r>
              <a:rPr lang="fi-FI" dirty="0">
                <a:latin typeface="Courier New" pitchFamily="49" charset="0"/>
                <a:cs typeface="Courier New" pitchFamily="49" charset="0"/>
              </a:rPr>
              <a:t>": "123" }, "</a:t>
            </a:r>
            <a:r>
              <a:rPr lang="fi-FI" dirty="0" err="1">
                <a:latin typeface="Courier New" pitchFamily="49" charset="0"/>
                <a:cs typeface="Courier New" pitchFamily="49" charset="0"/>
              </a:rPr>
              <a:t>langcode</a:t>
            </a:r>
            <a:r>
              <a:rPr lang="fi-FI" dirty="0">
                <a:latin typeface="Courier New" pitchFamily="49" charset="0"/>
                <a:cs typeface="Courier New" pitchFamily="49" charset="0"/>
              </a:rPr>
              <a:t>": "</a:t>
            </a:r>
            <a:r>
              <a:rPr lang="fi-FI" dirty="0" err="1">
                <a:latin typeface="Courier New" pitchFamily="49" charset="0"/>
                <a:cs typeface="Courier New" pitchFamily="49" charset="0"/>
              </a:rPr>
              <a:t>locale</a:t>
            </a:r>
            <a:r>
              <a:rPr lang="fi-FI" dirty="0">
                <a:latin typeface="Courier New" pitchFamily="49" charset="0"/>
                <a:cs typeface="Courier New" pitchFamily="49" charset="0"/>
              </a:rPr>
              <a:t>", </a:t>
            </a:r>
            <a:br>
              <a:rPr lang="fi-FI" dirty="0">
                <a:latin typeface="Courier New" pitchFamily="49" charset="0"/>
                <a:cs typeface="Courier New" pitchFamily="49" charset="0"/>
              </a:rPr>
            </a:br>
            <a:r>
              <a:rPr lang="fi-FI" dirty="0">
                <a:latin typeface="Courier New" pitchFamily="49" charset="0"/>
                <a:cs typeface="Courier New" pitchFamily="49" charset="0"/>
              </a:rPr>
              <a:t>"</a:t>
            </a:r>
            <a:r>
              <a:rPr lang="fi-FI" dirty="0" err="1">
                <a:latin typeface="Courier New" pitchFamily="49" charset="0"/>
                <a:cs typeface="Courier New" pitchFamily="49" charset="0"/>
              </a:rPr>
              <a:t>statuscode</a:t>
            </a:r>
            <a:r>
              <a:rPr lang="fi-FI" dirty="0">
                <a:latin typeface="Courier New" pitchFamily="49" charset="0"/>
                <a:cs typeface="Courier New" pitchFamily="49" charset="0"/>
              </a:rPr>
              <a:t>": "/</a:t>
            </a:r>
            <a:r>
              <a:rPr lang="fi-FI" dirty="0" err="1">
                <a:latin typeface="Courier New" pitchFamily="49" charset="0"/>
                <a:cs typeface="Courier New" pitchFamily="49" charset="0"/>
              </a:rPr>
              <a:t>customer</a:t>
            </a:r>
            <a:r>
              <a:rPr lang="fi-FI" dirty="0">
                <a:latin typeface="Courier New" pitchFamily="49" charset="0"/>
                <a:cs typeface="Courier New" pitchFamily="49" charset="0"/>
              </a:rPr>
              <a:t>/status", </a:t>
            </a:r>
            <a:br>
              <a:rPr lang="fi-FI" dirty="0">
                <a:latin typeface="Courier New" pitchFamily="49" charset="0"/>
                <a:cs typeface="Courier New" pitchFamily="49" charset="0"/>
              </a:rPr>
            </a:br>
            <a:r>
              <a:rPr lang="fi-FI" dirty="0">
                <a:latin typeface="Courier New" pitchFamily="49" charset="0"/>
                <a:cs typeface="Courier New" pitchFamily="49" charset="0"/>
              </a:rPr>
              <a:t>"</a:t>
            </a:r>
            <a:r>
              <a:rPr lang="fi-FI" dirty="0" err="1">
                <a:latin typeface="Courier New" pitchFamily="49" charset="0"/>
                <a:cs typeface="Courier New" pitchFamily="49" charset="0"/>
              </a:rPr>
              <a:t>statusmapping</a:t>
            </a:r>
            <a:r>
              <a:rPr lang="fi-FI" dirty="0">
                <a:latin typeface="Courier New" pitchFamily="49" charset="0"/>
                <a:cs typeface="Courier New" pitchFamily="49" charset="0"/>
              </a:rPr>
              <a:t>": { "OK": "OK", "NOT_OK": "ERROR", "CRITICAL": "STOP" }, </a:t>
            </a:r>
            <a:br>
              <a:rPr lang="fi-FI" dirty="0">
                <a:latin typeface="Courier New" pitchFamily="49" charset="0"/>
                <a:cs typeface="Courier New" pitchFamily="49" charset="0"/>
              </a:rPr>
            </a:br>
            <a:r>
              <a:rPr lang="fi-FI" dirty="0">
                <a:latin typeface="Courier New" pitchFamily="49" charset="0"/>
                <a:cs typeface="Courier New" pitchFamily="49" charset="0"/>
              </a:rPr>
              <a:t>"</a:t>
            </a:r>
            <a:r>
              <a:rPr lang="fi-FI" dirty="0" err="1">
                <a:latin typeface="Courier New" pitchFamily="49" charset="0"/>
                <a:cs typeface="Courier New" pitchFamily="49" charset="0"/>
              </a:rPr>
              <a:t>message</a:t>
            </a:r>
            <a:r>
              <a:rPr lang="fi-FI" dirty="0">
                <a:latin typeface="Courier New" pitchFamily="49" charset="0"/>
                <a:cs typeface="Courier New" pitchFamily="49" charset="0"/>
              </a:rPr>
              <a:t>": "/</a:t>
            </a:r>
            <a:r>
              <a:rPr lang="fi-FI" dirty="0" err="1">
                <a:latin typeface="Courier New" pitchFamily="49" charset="0"/>
                <a:cs typeface="Courier New" pitchFamily="49" charset="0"/>
              </a:rPr>
              <a:t>customer</a:t>
            </a:r>
            <a:r>
              <a:rPr lang="fi-FI" dirty="0">
                <a:latin typeface="Courier New" pitchFamily="49" charset="0"/>
                <a:cs typeface="Courier New" pitchFamily="49" charset="0"/>
              </a:rPr>
              <a:t>/</a:t>
            </a:r>
            <a:r>
              <a:rPr lang="fi-FI" dirty="0" err="1">
                <a:latin typeface="Courier New" pitchFamily="49" charset="0"/>
                <a:cs typeface="Courier New" pitchFamily="49" charset="0"/>
              </a:rPr>
              <a:t>error</a:t>
            </a:r>
            <a:r>
              <a:rPr lang="fi-FI" dirty="0">
                <a:latin typeface="Courier New" pitchFamily="49" charset="0"/>
                <a:cs typeface="Courier New" pitchFamily="49" charset="0"/>
              </a:rPr>
              <a:t>" } </a:t>
            </a:r>
            <a:endParaRPr lang="fi-FI" dirty="0"/>
          </a:p>
          <a:p>
            <a:endParaRPr lang="fi-FI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381850" y="318286"/>
            <a:ext cx="1872134" cy="160043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i-FI" sz="1400" dirty="0" err="1"/>
              <a:t>Defaultparameters-parameter</a:t>
            </a:r>
            <a:r>
              <a:rPr lang="fi-FI" sz="1400" dirty="0"/>
              <a:t> </a:t>
            </a:r>
            <a:r>
              <a:rPr lang="fi-FI" sz="1400" dirty="0" err="1"/>
              <a:t>describes</a:t>
            </a:r>
            <a:r>
              <a:rPr lang="fi-FI" sz="1400" dirty="0"/>
              <a:t> </a:t>
            </a:r>
            <a:r>
              <a:rPr lang="fi-FI" sz="1400" dirty="0" err="1"/>
              <a:t>the</a:t>
            </a:r>
            <a:r>
              <a:rPr lang="fi-FI" sz="1400" dirty="0"/>
              <a:t> </a:t>
            </a:r>
            <a:r>
              <a:rPr lang="fi-FI" sz="1400" dirty="0" err="1"/>
              <a:t>list</a:t>
            </a:r>
            <a:r>
              <a:rPr lang="fi-FI" sz="1400" dirty="0"/>
              <a:t> of </a:t>
            </a:r>
            <a:r>
              <a:rPr lang="fi-FI" sz="1400" dirty="0" err="1"/>
              <a:t>static</a:t>
            </a:r>
            <a:r>
              <a:rPr lang="fi-FI" sz="1400" dirty="0"/>
              <a:t> </a:t>
            </a:r>
            <a:r>
              <a:rPr lang="fi-FI" sz="1400" dirty="0" err="1"/>
              <a:t>parameters</a:t>
            </a:r>
            <a:r>
              <a:rPr lang="fi-FI" sz="1400" dirty="0"/>
              <a:t> </a:t>
            </a:r>
            <a:r>
              <a:rPr lang="fi-FI" sz="1400" dirty="0" err="1"/>
              <a:t>that</a:t>
            </a:r>
            <a:r>
              <a:rPr lang="fi-FI" sz="1400" dirty="0"/>
              <a:t> </a:t>
            </a:r>
            <a:r>
              <a:rPr lang="fi-FI" sz="1400" dirty="0" err="1"/>
              <a:t>are</a:t>
            </a:r>
            <a:r>
              <a:rPr lang="fi-FI" sz="1400" dirty="0"/>
              <a:t> </a:t>
            </a:r>
            <a:r>
              <a:rPr lang="fi-FI" sz="1400" dirty="0" err="1"/>
              <a:t>sent</a:t>
            </a:r>
            <a:r>
              <a:rPr lang="fi-FI" sz="1400" dirty="0"/>
              <a:t> to </a:t>
            </a:r>
            <a:r>
              <a:rPr lang="fi-FI" sz="1400" dirty="0" err="1"/>
              <a:t>the</a:t>
            </a:r>
            <a:r>
              <a:rPr lang="fi-FI" sz="1400" dirty="0"/>
              <a:t> </a:t>
            </a:r>
            <a:r>
              <a:rPr lang="fi-FI" sz="1400" dirty="0" err="1"/>
              <a:t>backend</a:t>
            </a:r>
            <a:r>
              <a:rPr lang="fi-FI" sz="1400" dirty="0"/>
              <a:t> in </a:t>
            </a:r>
            <a:r>
              <a:rPr lang="fi-FI" sz="1400" dirty="0" err="1"/>
              <a:t>every</a:t>
            </a:r>
            <a:r>
              <a:rPr lang="fi-FI" sz="1400" dirty="0"/>
              <a:t> </a:t>
            </a:r>
            <a:r>
              <a:rPr lang="fi-FI" sz="1400" dirty="0" err="1"/>
              <a:t>request</a:t>
            </a:r>
            <a:r>
              <a:rPr lang="fi-FI" sz="1400" dirty="0"/>
              <a:t>. (JSON </a:t>
            </a:r>
            <a:r>
              <a:rPr lang="fi-FI" sz="1400" dirty="0" err="1"/>
              <a:t>object</a:t>
            </a:r>
            <a:r>
              <a:rPr lang="fi-FI" sz="1400" dirty="0"/>
              <a:t> </a:t>
            </a:r>
            <a:r>
              <a:rPr lang="fi-FI" sz="1400" dirty="0" err="1"/>
              <a:t>notation</a:t>
            </a:r>
            <a:r>
              <a:rPr lang="fi-FI" sz="1400" dirty="0"/>
              <a:t>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869009" y="672230"/>
            <a:ext cx="2144086" cy="116955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i-FI" sz="1400" dirty="0" err="1"/>
              <a:t>Langcode-parameter</a:t>
            </a:r>
            <a:r>
              <a:rPr lang="fi-FI" sz="1400" dirty="0"/>
              <a:t> </a:t>
            </a:r>
            <a:r>
              <a:rPr lang="fi-FI" sz="1400" dirty="0" err="1"/>
              <a:t>describes</a:t>
            </a:r>
            <a:r>
              <a:rPr lang="fi-FI" sz="1400" dirty="0"/>
              <a:t> </a:t>
            </a:r>
            <a:r>
              <a:rPr lang="fi-FI" sz="1400" dirty="0" err="1"/>
              <a:t>the</a:t>
            </a:r>
            <a:r>
              <a:rPr lang="fi-FI" sz="1400" dirty="0"/>
              <a:t> </a:t>
            </a:r>
            <a:r>
              <a:rPr lang="fi-FI" sz="1400" dirty="0" err="1"/>
              <a:t>parameter</a:t>
            </a:r>
            <a:r>
              <a:rPr lang="fi-FI" sz="1400" dirty="0"/>
              <a:t> </a:t>
            </a:r>
            <a:r>
              <a:rPr lang="fi-FI" sz="1400" dirty="0" err="1"/>
              <a:t>which</a:t>
            </a:r>
            <a:r>
              <a:rPr lang="fi-FI" sz="1400" dirty="0"/>
              <a:t> is </a:t>
            </a:r>
            <a:r>
              <a:rPr lang="fi-FI" sz="1400" dirty="0" err="1"/>
              <a:t>the</a:t>
            </a:r>
            <a:r>
              <a:rPr lang="fi-FI" sz="1400" dirty="0"/>
              <a:t> </a:t>
            </a:r>
            <a:r>
              <a:rPr lang="fi-FI" sz="1400" dirty="0" err="1"/>
              <a:t>name</a:t>
            </a:r>
            <a:r>
              <a:rPr lang="fi-FI" sz="1400" dirty="0"/>
              <a:t> of </a:t>
            </a:r>
            <a:r>
              <a:rPr lang="fi-FI" sz="1400" dirty="0" err="1"/>
              <a:t>the</a:t>
            </a:r>
            <a:r>
              <a:rPr lang="fi-FI" sz="1400" dirty="0"/>
              <a:t> </a:t>
            </a:r>
            <a:r>
              <a:rPr lang="fi-FI" sz="1400" dirty="0" err="1"/>
              <a:t>language</a:t>
            </a:r>
            <a:r>
              <a:rPr lang="fi-FI" sz="1400" dirty="0"/>
              <a:t> </a:t>
            </a:r>
            <a:r>
              <a:rPr lang="fi-FI" sz="1400" dirty="0" err="1"/>
              <a:t>code</a:t>
            </a:r>
            <a:r>
              <a:rPr lang="fi-FI" sz="1400" dirty="0"/>
              <a:t> </a:t>
            </a:r>
            <a:r>
              <a:rPr lang="fi-FI" sz="1400" dirty="0" err="1"/>
              <a:t>parameter</a:t>
            </a:r>
            <a:r>
              <a:rPr lang="fi-FI" sz="1400" dirty="0"/>
              <a:t> in </a:t>
            </a:r>
            <a:r>
              <a:rPr lang="fi-FI" sz="1400" dirty="0" err="1"/>
              <a:t>request</a:t>
            </a:r>
            <a:r>
              <a:rPr lang="fi-FI" sz="1400" dirty="0"/>
              <a:t>.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14961" y="2009033"/>
            <a:ext cx="1968512" cy="116955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i-FI" sz="1400" dirty="0" err="1"/>
              <a:t>Statuscode-parameter</a:t>
            </a:r>
            <a:r>
              <a:rPr lang="fi-FI" sz="1400" dirty="0"/>
              <a:t> </a:t>
            </a:r>
            <a:r>
              <a:rPr lang="fi-FI" sz="1400" dirty="0" err="1"/>
              <a:t>describes</a:t>
            </a:r>
            <a:r>
              <a:rPr lang="fi-FI" sz="1400" dirty="0"/>
              <a:t> </a:t>
            </a:r>
            <a:r>
              <a:rPr lang="fi-FI" sz="1400" dirty="0" err="1"/>
              <a:t>where</a:t>
            </a:r>
            <a:r>
              <a:rPr lang="fi-FI" sz="1400" dirty="0"/>
              <a:t> </a:t>
            </a:r>
            <a:r>
              <a:rPr lang="fi-FI" sz="1400" dirty="0" err="1"/>
              <a:t>the</a:t>
            </a:r>
            <a:r>
              <a:rPr lang="fi-FI" sz="1400" dirty="0"/>
              <a:t> status </a:t>
            </a:r>
            <a:r>
              <a:rPr lang="fi-FI" sz="1400" dirty="0" err="1"/>
              <a:t>code</a:t>
            </a:r>
            <a:r>
              <a:rPr lang="fi-FI" sz="1400" dirty="0"/>
              <a:t> is in </a:t>
            </a:r>
            <a:r>
              <a:rPr lang="fi-FI" sz="1400" dirty="0" err="1"/>
              <a:t>response</a:t>
            </a:r>
            <a:r>
              <a:rPr lang="fi-FI" sz="1400" dirty="0"/>
              <a:t> (</a:t>
            </a:r>
            <a:r>
              <a:rPr lang="fi-FI" sz="1400" dirty="0" err="1"/>
              <a:t>XPath</a:t>
            </a:r>
            <a:r>
              <a:rPr lang="fi-FI" sz="1400" dirty="0"/>
              <a:t> </a:t>
            </a:r>
            <a:r>
              <a:rPr lang="fi-FI" sz="1400" dirty="0" err="1"/>
              <a:t>expression</a:t>
            </a:r>
            <a:r>
              <a:rPr lang="fi-FI" sz="1400" dirty="0"/>
              <a:t> </a:t>
            </a:r>
            <a:r>
              <a:rPr lang="fi-FI" sz="1400" dirty="0" err="1"/>
              <a:t>syntax</a:t>
            </a:r>
            <a:r>
              <a:rPr lang="fi-FI" sz="1400" dirty="0"/>
              <a:t>).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4604" y="5469495"/>
            <a:ext cx="2002883" cy="116955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i-FI" sz="1400" dirty="0" err="1"/>
              <a:t>Statusmapping-parameter</a:t>
            </a:r>
            <a:r>
              <a:rPr lang="fi-FI" sz="1400" dirty="0"/>
              <a:t> </a:t>
            </a:r>
            <a:r>
              <a:rPr lang="fi-FI" sz="1400" dirty="0" err="1"/>
              <a:t>describes</a:t>
            </a:r>
            <a:r>
              <a:rPr lang="fi-FI" sz="1400" dirty="0"/>
              <a:t> </a:t>
            </a:r>
            <a:r>
              <a:rPr lang="fi-FI" sz="1400" dirty="0" err="1"/>
              <a:t>the</a:t>
            </a:r>
            <a:r>
              <a:rPr lang="fi-FI" sz="1400" dirty="0"/>
              <a:t> status </a:t>
            </a:r>
            <a:r>
              <a:rPr lang="fi-FI" sz="1400" dirty="0" err="1"/>
              <a:t>code</a:t>
            </a:r>
            <a:r>
              <a:rPr lang="fi-FI" sz="1400" dirty="0"/>
              <a:t> </a:t>
            </a:r>
            <a:r>
              <a:rPr lang="fi-FI" sz="1400" dirty="0" err="1"/>
              <a:t>value</a:t>
            </a:r>
            <a:r>
              <a:rPr lang="fi-FI" sz="1400" dirty="0"/>
              <a:t> in </a:t>
            </a:r>
            <a:r>
              <a:rPr lang="fi-FI" sz="1400" dirty="0" err="1"/>
              <a:t>response</a:t>
            </a:r>
            <a:r>
              <a:rPr lang="fi-FI" sz="1400" dirty="0"/>
              <a:t> and </a:t>
            </a:r>
            <a:r>
              <a:rPr lang="fi-FI" sz="1400" dirty="0" err="1"/>
              <a:t>result</a:t>
            </a:r>
            <a:r>
              <a:rPr lang="fi-FI" sz="1400" dirty="0"/>
              <a:t> action in </a:t>
            </a:r>
            <a:r>
              <a:rPr lang="fi-FI" sz="1400" dirty="0" err="1"/>
              <a:t>CustomerID</a:t>
            </a:r>
            <a:r>
              <a:rPr lang="fi-FI" sz="1400" dirty="0"/>
              <a:t>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266432" y="5684939"/>
            <a:ext cx="3255264" cy="738664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i-FI" sz="1400" dirty="0"/>
              <a:t>Message-</a:t>
            </a:r>
            <a:r>
              <a:rPr lang="fi-FI" sz="1400" dirty="0" err="1"/>
              <a:t>parameter</a:t>
            </a:r>
            <a:r>
              <a:rPr lang="fi-FI" sz="1400" dirty="0"/>
              <a:t> </a:t>
            </a:r>
            <a:r>
              <a:rPr lang="fi-FI" sz="1400" dirty="0" err="1"/>
              <a:t>describes</a:t>
            </a:r>
            <a:r>
              <a:rPr lang="fi-FI" sz="1400" dirty="0"/>
              <a:t> </a:t>
            </a:r>
            <a:r>
              <a:rPr lang="fi-FI" sz="1400" dirty="0" err="1"/>
              <a:t>where</a:t>
            </a:r>
            <a:r>
              <a:rPr lang="fi-FI" sz="1400" dirty="0"/>
              <a:t> </a:t>
            </a:r>
            <a:r>
              <a:rPr lang="fi-FI" sz="1400" dirty="0" err="1"/>
              <a:t>the</a:t>
            </a:r>
            <a:r>
              <a:rPr lang="fi-FI" sz="1400" dirty="0"/>
              <a:t> </a:t>
            </a:r>
            <a:r>
              <a:rPr lang="fi-FI" sz="1400" dirty="0" err="1"/>
              <a:t>error</a:t>
            </a:r>
            <a:r>
              <a:rPr lang="fi-FI" sz="1400" dirty="0"/>
              <a:t> </a:t>
            </a:r>
            <a:r>
              <a:rPr lang="fi-FI" sz="1400" dirty="0" err="1"/>
              <a:t>message</a:t>
            </a:r>
            <a:r>
              <a:rPr lang="fi-FI" sz="1400" dirty="0"/>
              <a:t> is in </a:t>
            </a:r>
            <a:r>
              <a:rPr lang="fi-FI" sz="1400" dirty="0" err="1"/>
              <a:t>response</a:t>
            </a:r>
            <a:r>
              <a:rPr lang="fi-FI" sz="1400" dirty="0"/>
              <a:t> (</a:t>
            </a:r>
            <a:r>
              <a:rPr lang="fi-FI" sz="1400" dirty="0" err="1"/>
              <a:t>XPath</a:t>
            </a:r>
            <a:r>
              <a:rPr lang="fi-FI" sz="1400" dirty="0"/>
              <a:t> </a:t>
            </a:r>
            <a:r>
              <a:rPr lang="fi-FI" sz="1400" dirty="0" err="1"/>
              <a:t>expression</a:t>
            </a:r>
            <a:r>
              <a:rPr lang="fi-FI" sz="1400" dirty="0"/>
              <a:t> </a:t>
            </a:r>
            <a:r>
              <a:rPr lang="fi-FI" sz="1400" dirty="0" err="1"/>
              <a:t>syntax</a:t>
            </a:r>
            <a:r>
              <a:rPr lang="fi-FI" sz="1400" dirty="0"/>
              <a:t>). </a:t>
            </a:r>
          </a:p>
        </p:txBody>
      </p:sp>
      <p:cxnSp>
        <p:nvCxnSpPr>
          <p:cNvPr id="13" name="Straight Arrow Connector 12"/>
          <p:cNvCxnSpPr>
            <a:stCxn id="5" idx="1"/>
          </p:cNvCxnSpPr>
          <p:nvPr/>
        </p:nvCxnSpPr>
        <p:spPr bwMode="auto">
          <a:xfrm flipH="1">
            <a:off x="4409038" y="1257006"/>
            <a:ext cx="5459971" cy="2170249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>
            <a:stCxn id="4" idx="2"/>
          </p:cNvCxnSpPr>
          <p:nvPr/>
        </p:nvCxnSpPr>
        <p:spPr bwMode="auto">
          <a:xfrm>
            <a:off x="7317917" y="1918724"/>
            <a:ext cx="135959" cy="1104306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>
            <a:stCxn id="8" idx="3"/>
          </p:cNvCxnSpPr>
          <p:nvPr/>
        </p:nvCxnSpPr>
        <p:spPr bwMode="auto">
          <a:xfrm flipV="1">
            <a:off x="2687487" y="4459489"/>
            <a:ext cx="1721551" cy="1594782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>
            <a:stCxn id="9" idx="1"/>
          </p:cNvCxnSpPr>
          <p:nvPr/>
        </p:nvCxnSpPr>
        <p:spPr bwMode="auto">
          <a:xfrm flipH="1" flipV="1">
            <a:off x="5422392" y="5374246"/>
            <a:ext cx="1844040" cy="680025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1" name="Straight Arrow Connector 20"/>
          <p:cNvCxnSpPr>
            <a:stCxn id="7" idx="1"/>
          </p:cNvCxnSpPr>
          <p:nvPr/>
        </p:nvCxnSpPr>
        <p:spPr bwMode="auto">
          <a:xfrm flipH="1">
            <a:off x="7453876" y="2593809"/>
            <a:ext cx="2461085" cy="1292391"/>
          </a:xfrm>
          <a:prstGeom prst="straightConnector1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8106502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Backend</a:t>
            </a:r>
            <a:r>
              <a:rPr lang="fi-FI" dirty="0"/>
              <a:t> REST </a:t>
            </a:r>
            <a:r>
              <a:rPr lang="fi-FI" dirty="0" err="1"/>
              <a:t>requests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i-FI" sz="1400" b="1" dirty="0" err="1"/>
              <a:t>Backend</a:t>
            </a:r>
            <a:r>
              <a:rPr lang="fi-FI" sz="1400" b="1" dirty="0"/>
              <a:t> </a:t>
            </a:r>
            <a:r>
              <a:rPr lang="fi-FI" sz="1400" b="1" dirty="0" err="1"/>
              <a:t>related</a:t>
            </a:r>
            <a:r>
              <a:rPr lang="fi-FI" sz="1400" b="1" dirty="0"/>
              <a:t> </a:t>
            </a:r>
            <a:r>
              <a:rPr lang="fi-FI" sz="1400" b="1" dirty="0" err="1"/>
              <a:t>parameters</a:t>
            </a:r>
            <a:r>
              <a:rPr lang="fi-FI" sz="1400" b="1" dirty="0"/>
              <a:t> in eidm2.properties </a:t>
            </a:r>
            <a:endParaRPr lang="fi-FI" sz="1400" dirty="0"/>
          </a:p>
          <a:p>
            <a:endParaRPr lang="fi-FI" sz="1400" dirty="0">
              <a:latin typeface="Courier New" pitchFamily="49" charset="0"/>
              <a:cs typeface="Courier New" pitchFamily="49" charset="0"/>
            </a:endParaRPr>
          </a:p>
          <a:p>
            <a:r>
              <a:rPr lang="fi-FI" sz="1400" dirty="0" err="1">
                <a:latin typeface="Courier New" pitchFamily="49" charset="0"/>
                <a:cs typeface="Courier New" pitchFamily="49" charset="0"/>
              </a:rPr>
              <a:t>registration.X.userinfo.fields</a:t>
            </a:r>
            <a:r>
              <a:rPr lang="fi-FI" sz="1400" dirty="0">
                <a:latin typeface="Courier New" pitchFamily="49" charset="0"/>
                <a:cs typeface="Courier New" pitchFamily="49" charset="0"/>
              </a:rPr>
              <a:t> = {</a:t>
            </a:r>
            <a:r>
              <a:rPr lang="fi-FI" sz="1400" dirty="0" err="1">
                <a:latin typeface="Courier New" pitchFamily="49" charset="0"/>
                <a:cs typeface="Courier New" pitchFamily="49" charset="0"/>
              </a:rPr>
              <a:t>email</a:t>
            </a:r>
            <a:r>
              <a:rPr lang="fi-FI" sz="1400" dirty="0">
                <a:latin typeface="Courier New" pitchFamily="49" charset="0"/>
                <a:cs typeface="Courier New" pitchFamily="49" charset="0"/>
              </a:rPr>
              <a:t>, </a:t>
            </a:r>
            <a:r>
              <a:rPr lang="fi-FI" sz="1400" dirty="0" err="1">
                <a:latin typeface="Courier New" pitchFamily="49" charset="0"/>
                <a:cs typeface="Courier New" pitchFamily="49" charset="0"/>
              </a:rPr>
              <a:t>accountnumber</a:t>
            </a:r>
            <a:r>
              <a:rPr lang="fi-FI" sz="1400" dirty="0">
                <a:latin typeface="Courier New" pitchFamily="49" charset="0"/>
                <a:cs typeface="Courier New" pitchFamily="49" charset="0"/>
              </a:rPr>
              <a:t>}, {</a:t>
            </a:r>
            <a:r>
              <a:rPr lang="fi-FI" sz="1400" dirty="0" err="1">
                <a:latin typeface="Courier New" pitchFamily="49" charset="0"/>
                <a:cs typeface="Courier New" pitchFamily="49" charset="0"/>
              </a:rPr>
              <a:t>surname</a:t>
            </a:r>
            <a:r>
              <a:rPr lang="fi-FI" sz="1400" dirty="0">
                <a:latin typeface="Courier New" pitchFamily="49" charset="0"/>
                <a:cs typeface="Courier New" pitchFamily="49" charset="0"/>
              </a:rPr>
              <a:t>, …}</a:t>
            </a:r>
            <a:br>
              <a:rPr lang="fi-FI" sz="1400" dirty="0">
                <a:latin typeface="Courier New" pitchFamily="49" charset="0"/>
                <a:cs typeface="Courier New" pitchFamily="49" charset="0"/>
              </a:rPr>
            </a:br>
            <a:r>
              <a:rPr lang="fi-FI" sz="1400" dirty="0" err="1">
                <a:latin typeface="Courier New" pitchFamily="49" charset="0"/>
                <a:cs typeface="Courier New" pitchFamily="49" charset="0"/>
              </a:rPr>
              <a:t>registration.X.userinfo.backend</a:t>
            </a:r>
            <a:r>
              <a:rPr lang="fi-FI" sz="1400" dirty="0">
                <a:latin typeface="Courier New" pitchFamily="49" charset="0"/>
                <a:cs typeface="Courier New" pitchFamily="49" charset="0"/>
              </a:rPr>
              <a:t> = 1:customerdata </a:t>
            </a:r>
          </a:p>
          <a:p>
            <a:endParaRPr lang="fi-FI" sz="1400" dirty="0">
              <a:latin typeface="Courier New" pitchFamily="49" charset="0"/>
              <a:cs typeface="Courier New" pitchFamily="49" charset="0"/>
            </a:endParaRPr>
          </a:p>
          <a:p>
            <a:r>
              <a:rPr lang="fi-FI" sz="1400" b="1" dirty="0" err="1"/>
              <a:t>Example</a:t>
            </a:r>
            <a:r>
              <a:rPr lang="fi-FI" sz="1400" b="1" dirty="0"/>
              <a:t> of a </a:t>
            </a:r>
            <a:r>
              <a:rPr lang="fi-FI" sz="1400" b="1" dirty="0" err="1"/>
              <a:t>backend</a:t>
            </a:r>
            <a:r>
              <a:rPr lang="fi-FI" sz="1400" b="1" dirty="0"/>
              <a:t> </a:t>
            </a:r>
            <a:r>
              <a:rPr lang="fi-FI" sz="1400" b="1" dirty="0" err="1"/>
              <a:t>request</a:t>
            </a:r>
            <a:r>
              <a:rPr lang="fi-FI" sz="1400" b="1" dirty="0"/>
              <a:t> and a </a:t>
            </a:r>
            <a:r>
              <a:rPr lang="fi-FI" sz="1400" b="1" dirty="0" err="1"/>
              <a:t>response</a:t>
            </a:r>
            <a:r>
              <a:rPr lang="fi-FI" sz="1400" b="1" dirty="0"/>
              <a:t> </a:t>
            </a:r>
          </a:p>
          <a:p>
            <a:endParaRPr lang="fi-FI" sz="1400" dirty="0"/>
          </a:p>
          <a:p>
            <a:r>
              <a:rPr lang="fi-FI" sz="1400" dirty="0" err="1"/>
              <a:t>Request</a:t>
            </a:r>
            <a:r>
              <a:rPr lang="fi-FI" sz="1400" dirty="0"/>
              <a:t> (HTTP GET): </a:t>
            </a:r>
          </a:p>
          <a:p>
            <a:r>
              <a:rPr lang="fi-FI" sz="1400" dirty="0">
                <a:latin typeface="Courier New" pitchFamily="49" charset="0"/>
                <a:cs typeface="Courier New" pitchFamily="49" charset="0"/>
              </a:rPr>
              <a:t>http://localhost:7080/backend?Email=user@test.com&amp;AccountNumber=111&amp;authcode=123&amp;locale=fi </a:t>
            </a:r>
          </a:p>
          <a:p>
            <a:r>
              <a:rPr lang="fi-FI" sz="1400" dirty="0" err="1"/>
              <a:t>Response</a:t>
            </a:r>
            <a:r>
              <a:rPr lang="fi-FI" sz="1400" dirty="0"/>
              <a:t>: </a:t>
            </a:r>
          </a:p>
          <a:p>
            <a:r>
              <a:rPr lang="fi-FI" sz="1400" dirty="0">
                <a:latin typeface="Courier New" pitchFamily="49" charset="0"/>
                <a:cs typeface="Courier New" pitchFamily="49" charset="0"/>
              </a:rPr>
              <a:t>&lt;</a:t>
            </a:r>
            <a:r>
              <a:rPr lang="fi-FI" sz="1400" dirty="0" err="1">
                <a:latin typeface="Courier New" pitchFamily="49" charset="0"/>
                <a:cs typeface="Courier New" pitchFamily="49" charset="0"/>
              </a:rPr>
              <a:t>customer</a:t>
            </a:r>
            <a:r>
              <a:rPr lang="fi-FI" sz="1400" dirty="0">
                <a:latin typeface="Courier New" pitchFamily="49" charset="0"/>
                <a:cs typeface="Courier New" pitchFamily="49" charset="0"/>
              </a:rPr>
              <a:t>&gt; </a:t>
            </a:r>
            <a:br>
              <a:rPr lang="fi-FI" sz="1400" dirty="0">
                <a:latin typeface="Courier New" pitchFamily="49" charset="0"/>
                <a:cs typeface="Courier New" pitchFamily="49" charset="0"/>
              </a:rPr>
            </a:br>
            <a:r>
              <a:rPr lang="fi-FI" sz="1400" dirty="0">
                <a:latin typeface="Courier New" pitchFamily="49" charset="0"/>
                <a:cs typeface="Courier New" pitchFamily="49" charset="0"/>
              </a:rPr>
              <a:t>  &lt;</a:t>
            </a:r>
            <a:r>
              <a:rPr lang="fi-FI" sz="1400" dirty="0" err="1">
                <a:latin typeface="Courier New" pitchFamily="49" charset="0"/>
                <a:cs typeface="Courier New" pitchFamily="49" charset="0"/>
              </a:rPr>
              <a:t>firstname</a:t>
            </a:r>
            <a:r>
              <a:rPr lang="fi-FI" sz="1400" dirty="0">
                <a:latin typeface="Courier New" pitchFamily="49" charset="0"/>
                <a:cs typeface="Courier New" pitchFamily="49" charset="0"/>
              </a:rPr>
              <a:t>&gt;User&lt;/</a:t>
            </a:r>
            <a:r>
              <a:rPr lang="fi-FI" sz="1400" dirty="0" err="1">
                <a:latin typeface="Courier New" pitchFamily="49" charset="0"/>
                <a:cs typeface="Courier New" pitchFamily="49" charset="0"/>
              </a:rPr>
              <a:t>firstname</a:t>
            </a:r>
            <a:r>
              <a:rPr lang="fi-FI" sz="1400" dirty="0">
                <a:latin typeface="Courier New" pitchFamily="49" charset="0"/>
                <a:cs typeface="Courier New" pitchFamily="49" charset="0"/>
              </a:rPr>
              <a:t>&gt; </a:t>
            </a:r>
            <a:br>
              <a:rPr lang="fi-FI" sz="1400" dirty="0">
                <a:latin typeface="Courier New" pitchFamily="49" charset="0"/>
                <a:cs typeface="Courier New" pitchFamily="49" charset="0"/>
              </a:rPr>
            </a:br>
            <a:r>
              <a:rPr lang="fi-FI" sz="1400" dirty="0">
                <a:latin typeface="Courier New" pitchFamily="49" charset="0"/>
                <a:cs typeface="Courier New" pitchFamily="49" charset="0"/>
              </a:rPr>
              <a:t>  &lt;</a:t>
            </a:r>
            <a:r>
              <a:rPr lang="fi-FI" sz="1400" dirty="0" err="1">
                <a:latin typeface="Courier New" pitchFamily="49" charset="0"/>
                <a:cs typeface="Courier New" pitchFamily="49" charset="0"/>
              </a:rPr>
              <a:t>surname</a:t>
            </a:r>
            <a:r>
              <a:rPr lang="fi-FI" sz="1400" dirty="0">
                <a:latin typeface="Courier New" pitchFamily="49" charset="0"/>
                <a:cs typeface="Courier New" pitchFamily="49" charset="0"/>
              </a:rPr>
              <a:t>&gt;</a:t>
            </a:r>
            <a:r>
              <a:rPr lang="fi-FI" sz="1400" dirty="0" err="1">
                <a:latin typeface="Courier New" pitchFamily="49" charset="0"/>
                <a:cs typeface="Courier New" pitchFamily="49" charset="0"/>
              </a:rPr>
              <a:t>Test</a:t>
            </a:r>
            <a:r>
              <a:rPr lang="fi-FI" sz="1400" dirty="0">
                <a:latin typeface="Courier New" pitchFamily="49" charset="0"/>
                <a:cs typeface="Courier New" pitchFamily="49" charset="0"/>
              </a:rPr>
              <a:t>&lt;/</a:t>
            </a:r>
            <a:r>
              <a:rPr lang="fi-FI" sz="1400" dirty="0" err="1">
                <a:latin typeface="Courier New" pitchFamily="49" charset="0"/>
                <a:cs typeface="Courier New" pitchFamily="49" charset="0"/>
              </a:rPr>
              <a:t>surname</a:t>
            </a:r>
            <a:r>
              <a:rPr lang="fi-FI" sz="1400" dirty="0">
                <a:latin typeface="Courier New" pitchFamily="49" charset="0"/>
                <a:cs typeface="Courier New" pitchFamily="49" charset="0"/>
              </a:rPr>
              <a:t>&gt; </a:t>
            </a:r>
            <a:br>
              <a:rPr lang="fi-FI" sz="1400" dirty="0">
                <a:latin typeface="Courier New" pitchFamily="49" charset="0"/>
                <a:cs typeface="Courier New" pitchFamily="49" charset="0"/>
              </a:rPr>
            </a:br>
            <a:r>
              <a:rPr lang="fi-FI" sz="1400" dirty="0">
                <a:latin typeface="Courier New" pitchFamily="49" charset="0"/>
                <a:cs typeface="Courier New" pitchFamily="49" charset="0"/>
              </a:rPr>
              <a:t>  &lt;</a:t>
            </a:r>
            <a:r>
              <a:rPr lang="fi-FI" sz="1400" dirty="0" err="1">
                <a:latin typeface="Courier New" pitchFamily="49" charset="0"/>
                <a:cs typeface="Courier New" pitchFamily="49" charset="0"/>
              </a:rPr>
              <a:t>contract</a:t>
            </a:r>
            <a:r>
              <a:rPr lang="fi-FI" sz="1400" dirty="0">
                <a:latin typeface="Courier New" pitchFamily="49" charset="0"/>
                <a:cs typeface="Courier New" pitchFamily="49" charset="0"/>
              </a:rPr>
              <a:t>&gt;123456&lt;/</a:t>
            </a:r>
            <a:r>
              <a:rPr lang="fi-FI" sz="1400" dirty="0" err="1">
                <a:latin typeface="Courier New" pitchFamily="49" charset="0"/>
                <a:cs typeface="Courier New" pitchFamily="49" charset="0"/>
              </a:rPr>
              <a:t>contract</a:t>
            </a:r>
            <a:r>
              <a:rPr lang="fi-FI" sz="1400" dirty="0">
                <a:latin typeface="Courier New" pitchFamily="49" charset="0"/>
                <a:cs typeface="Courier New" pitchFamily="49" charset="0"/>
              </a:rPr>
              <a:t>&gt; </a:t>
            </a:r>
            <a:br>
              <a:rPr lang="fi-FI" sz="1400" dirty="0">
                <a:latin typeface="Courier New" pitchFamily="49" charset="0"/>
                <a:cs typeface="Courier New" pitchFamily="49" charset="0"/>
              </a:rPr>
            </a:br>
            <a:r>
              <a:rPr lang="fi-FI" sz="1400" dirty="0">
                <a:latin typeface="Courier New" pitchFamily="49" charset="0"/>
                <a:cs typeface="Courier New" pitchFamily="49" charset="0"/>
              </a:rPr>
              <a:t>  &lt;status&gt;OK&lt;/status&gt; </a:t>
            </a:r>
            <a:br>
              <a:rPr lang="fi-FI" sz="1400" dirty="0">
                <a:latin typeface="Courier New" pitchFamily="49" charset="0"/>
                <a:cs typeface="Courier New" pitchFamily="49" charset="0"/>
              </a:rPr>
            </a:br>
            <a:r>
              <a:rPr lang="fi-FI" sz="1400" dirty="0">
                <a:latin typeface="Courier New" pitchFamily="49" charset="0"/>
                <a:cs typeface="Courier New" pitchFamily="49" charset="0"/>
              </a:rPr>
              <a:t>  &lt;</a:t>
            </a:r>
            <a:r>
              <a:rPr lang="fi-FI" sz="1400" dirty="0" err="1">
                <a:latin typeface="Courier New" pitchFamily="49" charset="0"/>
                <a:cs typeface="Courier New" pitchFamily="49" charset="0"/>
              </a:rPr>
              <a:t>error</a:t>
            </a:r>
            <a:r>
              <a:rPr lang="fi-FI" sz="1400" dirty="0">
                <a:latin typeface="Courier New" pitchFamily="49" charset="0"/>
                <a:cs typeface="Courier New" pitchFamily="49" charset="0"/>
              </a:rPr>
              <a:t>&gt;&lt;/</a:t>
            </a:r>
            <a:r>
              <a:rPr lang="fi-FI" sz="1400" dirty="0" err="1">
                <a:latin typeface="Courier New" pitchFamily="49" charset="0"/>
                <a:cs typeface="Courier New" pitchFamily="49" charset="0"/>
              </a:rPr>
              <a:t>error</a:t>
            </a:r>
            <a:r>
              <a:rPr lang="fi-FI" sz="1400" dirty="0">
                <a:latin typeface="Courier New" pitchFamily="49" charset="0"/>
                <a:cs typeface="Courier New" pitchFamily="49" charset="0"/>
              </a:rPr>
              <a:t>&gt; </a:t>
            </a:r>
            <a:br>
              <a:rPr lang="fi-FI" sz="1400" dirty="0">
                <a:latin typeface="Courier New" pitchFamily="49" charset="0"/>
                <a:cs typeface="Courier New" pitchFamily="49" charset="0"/>
              </a:rPr>
            </a:br>
            <a:r>
              <a:rPr lang="fi-FI" sz="1400" dirty="0">
                <a:latin typeface="Courier New" pitchFamily="49" charset="0"/>
                <a:cs typeface="Courier New" pitchFamily="49" charset="0"/>
              </a:rPr>
              <a:t>&lt;/</a:t>
            </a:r>
            <a:r>
              <a:rPr lang="fi-FI" sz="1400" dirty="0" err="1">
                <a:latin typeface="Courier New" pitchFamily="49" charset="0"/>
                <a:cs typeface="Courier New" pitchFamily="49" charset="0"/>
              </a:rPr>
              <a:t>customer</a:t>
            </a:r>
            <a:r>
              <a:rPr lang="fi-FI" sz="1400" dirty="0">
                <a:latin typeface="Courier New" pitchFamily="49" charset="0"/>
                <a:cs typeface="Courier New" pitchFamily="49" charset="0"/>
              </a:rPr>
              <a:t>&gt; </a:t>
            </a:r>
          </a:p>
        </p:txBody>
      </p:sp>
    </p:spTree>
    <p:extLst>
      <p:ext uri="{BB962C8B-B14F-4D97-AF65-F5344CB8AC3E}">
        <p14:creationId xmlns:p14="http://schemas.microsoft.com/office/powerpoint/2010/main" val="1669410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i-FI" dirty="0"/>
              <a:t>Ubisecure SSO – </a:t>
            </a:r>
            <a:r>
              <a:rPr lang="fi-FI" dirty="0" err="1"/>
              <a:t>OAuth</a:t>
            </a:r>
            <a:r>
              <a:rPr lang="fi-FI" dirty="0"/>
              <a:t> 2.0 </a:t>
            </a:r>
            <a:r>
              <a:rPr lang="fi-FI" dirty="0" err="1"/>
              <a:t>Authorization</a:t>
            </a:r>
            <a:r>
              <a:rPr lang="fi-FI" dirty="0"/>
              <a:t> Server</a:t>
            </a:r>
            <a:br>
              <a:rPr lang="fi-FI" dirty="0"/>
            </a:br>
            <a:r>
              <a:rPr lang="fi-FI" b="0" dirty="0" err="1"/>
              <a:t>Standards</a:t>
            </a:r>
            <a:r>
              <a:rPr lang="fi-FI" b="0" dirty="0"/>
              <a:t> and </a:t>
            </a:r>
            <a:r>
              <a:rPr lang="fi-FI" b="0" dirty="0" err="1"/>
              <a:t>recommendations</a:t>
            </a:r>
            <a:r>
              <a:rPr lang="fi-FI" b="0" dirty="0"/>
              <a:t> </a:t>
            </a:r>
            <a:r>
              <a:rPr lang="fi-FI" b="0" dirty="0" err="1"/>
              <a:t>reference</a:t>
            </a:r>
            <a:endParaRPr lang="fi-FI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The OAuth 2.0 Authorization Framework</a:t>
            </a:r>
          </a:p>
          <a:p>
            <a:pPr lvl="1"/>
            <a:r>
              <a:rPr lang="en-US" u="sng" dirty="0">
                <a:hlinkClick r:id="rId2"/>
              </a:rPr>
              <a:t>https://tools.ietf.org/html/rfc6749</a:t>
            </a:r>
            <a:r>
              <a:rPr lang="en-US" u="sng" dirty="0"/>
              <a:t> </a:t>
            </a:r>
          </a:p>
          <a:p>
            <a:pPr lvl="1"/>
            <a:r>
              <a:rPr lang="en-US" u="sng" dirty="0">
                <a:hlinkClick r:id="rId3"/>
              </a:rPr>
              <a:t>https://tools.ietf.org/html/rfc6750</a:t>
            </a:r>
            <a:r>
              <a:rPr lang="en-US" dirty="0"/>
              <a:t> </a:t>
            </a:r>
            <a:endParaRPr lang="fi-FI" dirty="0"/>
          </a:p>
          <a:p>
            <a:pPr lvl="0"/>
            <a:r>
              <a:rPr lang="en-US" dirty="0" err="1"/>
              <a:t>OpenID</a:t>
            </a:r>
            <a:r>
              <a:rPr lang="en-US" dirty="0"/>
              <a:t> Connect Core</a:t>
            </a:r>
          </a:p>
          <a:p>
            <a:pPr lvl="1"/>
            <a:r>
              <a:rPr lang="en-US" u="sng" dirty="0">
                <a:hlinkClick r:id="rId4"/>
              </a:rPr>
              <a:t>http://openid.net/specs/openid-connect-core-1_0.html</a:t>
            </a:r>
            <a:r>
              <a:rPr lang="en-US" u="sng" dirty="0"/>
              <a:t> </a:t>
            </a:r>
            <a:endParaRPr lang="fi-FI" dirty="0"/>
          </a:p>
          <a:p>
            <a:pPr lvl="0"/>
            <a:r>
              <a:rPr lang="en-US" dirty="0"/>
              <a:t>OAuth 2.0 Token Introspection	</a:t>
            </a:r>
          </a:p>
          <a:p>
            <a:pPr lvl="1"/>
            <a:r>
              <a:rPr lang="en-US" u="sng" dirty="0">
                <a:hlinkClick r:id="rId5"/>
              </a:rPr>
              <a:t>https://tools.ietf.org/html/draft-ietf-oauth-introspection-08</a:t>
            </a:r>
            <a:r>
              <a:rPr lang="en-US" u="sng" dirty="0"/>
              <a:t> </a:t>
            </a:r>
            <a:endParaRPr lang="fi-FI" dirty="0"/>
          </a:p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3936621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i-FI" dirty="0" err="1"/>
              <a:t>CustomerID</a:t>
            </a:r>
            <a:r>
              <a:rPr lang="fi-FI" dirty="0"/>
              <a:t> </a:t>
            </a:r>
            <a:r>
              <a:rPr lang="fi-FI" dirty="0" err="1"/>
              <a:t>Integrations</a:t>
            </a:r>
            <a:br>
              <a:rPr lang="fi-FI" dirty="0"/>
            </a:br>
            <a:r>
              <a:rPr lang="fi-FI" dirty="0" err="1">
                <a:solidFill>
                  <a:schemeClr val="bg2"/>
                </a:solidFill>
              </a:rPr>
              <a:t>Registration</a:t>
            </a:r>
            <a:r>
              <a:rPr lang="fi-FI" dirty="0">
                <a:solidFill>
                  <a:schemeClr val="bg2"/>
                </a:solidFill>
              </a:rPr>
              <a:t> </a:t>
            </a:r>
            <a:r>
              <a:rPr lang="fi-FI" dirty="0" err="1">
                <a:solidFill>
                  <a:schemeClr val="bg2"/>
                </a:solidFill>
              </a:rPr>
              <a:t>Backend</a:t>
            </a:r>
            <a:r>
              <a:rPr lang="fi-FI" dirty="0">
                <a:solidFill>
                  <a:schemeClr val="bg2"/>
                </a:solidFill>
              </a:rPr>
              <a:t> </a:t>
            </a:r>
            <a:r>
              <a:rPr lang="fi-FI" dirty="0" err="1">
                <a:solidFill>
                  <a:schemeClr val="bg2"/>
                </a:solidFill>
              </a:rPr>
              <a:t>Query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/>
              <a:t>XLST </a:t>
            </a:r>
            <a:r>
              <a:rPr lang="fi-FI" dirty="0" err="1"/>
              <a:t>transformation</a:t>
            </a:r>
            <a:r>
              <a:rPr lang="fi-FI" dirty="0"/>
              <a:t> of </a:t>
            </a:r>
            <a:r>
              <a:rPr lang="fi-FI" dirty="0" err="1"/>
              <a:t>returned</a:t>
            </a:r>
            <a:r>
              <a:rPr lang="fi-FI" dirty="0"/>
              <a:t> XML </a:t>
            </a:r>
            <a:r>
              <a:rPr lang="fi-FI" dirty="0" err="1"/>
              <a:t>format</a:t>
            </a:r>
            <a:r>
              <a:rPr lang="fi-FI" dirty="0"/>
              <a:t> is </a:t>
            </a:r>
            <a:r>
              <a:rPr lang="fi-FI" dirty="0" err="1"/>
              <a:t>also</a:t>
            </a:r>
            <a:r>
              <a:rPr lang="fi-FI" dirty="0"/>
              <a:t> </a:t>
            </a:r>
            <a:r>
              <a:rPr lang="fi-FI" dirty="0" err="1"/>
              <a:t>possible</a:t>
            </a:r>
            <a:endParaRPr lang="fi-FI" dirty="0"/>
          </a:p>
          <a:p>
            <a:r>
              <a:rPr lang="fi-FI" dirty="0" err="1"/>
              <a:t>Makes</a:t>
            </a:r>
            <a:r>
              <a:rPr lang="fi-FI" dirty="0"/>
              <a:t> </a:t>
            </a:r>
            <a:r>
              <a:rPr lang="fi-FI" dirty="0" err="1"/>
              <a:t>integration</a:t>
            </a:r>
            <a:r>
              <a:rPr lang="fi-FI" dirty="0"/>
              <a:t> </a:t>
            </a:r>
            <a:r>
              <a:rPr lang="fi-FI" dirty="0" err="1"/>
              <a:t>possible</a:t>
            </a:r>
            <a:r>
              <a:rPr lang="fi-FI" dirty="0"/>
              <a:t> </a:t>
            </a:r>
            <a:r>
              <a:rPr lang="fi-FI" dirty="0" err="1"/>
              <a:t>where</a:t>
            </a:r>
            <a:r>
              <a:rPr lang="fi-FI" dirty="0"/>
              <a:t> </a:t>
            </a:r>
            <a:r>
              <a:rPr lang="fi-FI" dirty="0" err="1"/>
              <a:t>existing</a:t>
            </a:r>
            <a:r>
              <a:rPr lang="fi-FI" dirty="0"/>
              <a:t> REST </a:t>
            </a:r>
            <a:r>
              <a:rPr lang="fi-FI" dirty="0" err="1"/>
              <a:t>services</a:t>
            </a:r>
            <a:r>
              <a:rPr lang="fi-FI" dirty="0"/>
              <a:t> </a:t>
            </a:r>
            <a:r>
              <a:rPr lang="fi-FI" dirty="0" err="1"/>
              <a:t>exists</a:t>
            </a:r>
            <a:endParaRPr lang="fi-FI" dirty="0"/>
          </a:p>
          <a:p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system</a:t>
            </a:r>
            <a:r>
              <a:rPr lang="fi-FI" dirty="0"/>
              <a:t> </a:t>
            </a:r>
            <a:r>
              <a:rPr lang="fi-FI" dirty="0" err="1"/>
              <a:t>will</a:t>
            </a:r>
            <a:r>
              <a:rPr lang="fi-FI" dirty="0"/>
              <a:t> </a:t>
            </a:r>
            <a:r>
              <a:rPr lang="fi-FI" dirty="0" err="1"/>
              <a:t>add</a:t>
            </a:r>
            <a:r>
              <a:rPr lang="fi-FI" dirty="0"/>
              <a:t> a </a:t>
            </a:r>
            <a:r>
              <a:rPr lang="fi-FI" dirty="0" err="1"/>
              <a:t>user</a:t>
            </a:r>
            <a:r>
              <a:rPr lang="fi-FI" dirty="0"/>
              <a:t> to an </a:t>
            </a:r>
            <a:r>
              <a:rPr lang="fi-FI" dirty="0" err="1"/>
              <a:t>organization</a:t>
            </a:r>
            <a:r>
              <a:rPr lang="fi-FI" dirty="0"/>
              <a:t> </a:t>
            </a:r>
            <a:r>
              <a:rPr lang="fi-FI" dirty="0" err="1"/>
              <a:t>or</a:t>
            </a:r>
            <a:r>
              <a:rPr lang="fi-FI" dirty="0"/>
              <a:t> </a:t>
            </a:r>
            <a:r>
              <a:rPr lang="fi-FI" dirty="0" err="1"/>
              <a:t>assign</a:t>
            </a:r>
            <a:r>
              <a:rPr lang="fi-FI" dirty="0"/>
              <a:t> a </a:t>
            </a:r>
            <a:r>
              <a:rPr lang="fi-FI" dirty="0" err="1"/>
              <a:t>role</a:t>
            </a:r>
            <a:r>
              <a:rPr lang="fi-FI" dirty="0"/>
              <a:t> </a:t>
            </a:r>
            <a:r>
              <a:rPr lang="fi-FI" dirty="0" err="1"/>
              <a:t>or</a:t>
            </a:r>
            <a:r>
              <a:rPr lang="fi-FI" dirty="0"/>
              <a:t> </a:t>
            </a:r>
            <a:r>
              <a:rPr lang="fi-FI" dirty="0" err="1"/>
              <a:t>mandate</a:t>
            </a:r>
            <a:r>
              <a:rPr lang="fi-FI" dirty="0"/>
              <a:t> </a:t>
            </a:r>
            <a:r>
              <a:rPr lang="fi-FI" dirty="0" err="1"/>
              <a:t>based</a:t>
            </a:r>
            <a:r>
              <a:rPr lang="fi-FI" dirty="0"/>
              <a:t> on </a:t>
            </a:r>
            <a:r>
              <a:rPr lang="fi-FI" dirty="0" err="1"/>
              <a:t>response</a:t>
            </a:r>
            <a:r>
              <a:rPr lang="fi-FI" dirty="0"/>
              <a:t> </a:t>
            </a:r>
            <a:r>
              <a:rPr lang="fi-FI" dirty="0" err="1"/>
              <a:t>from</a:t>
            </a:r>
            <a:r>
              <a:rPr lang="fi-FI" dirty="0"/>
              <a:t> </a:t>
            </a:r>
            <a:r>
              <a:rPr lang="fi-FI" dirty="0" err="1"/>
              <a:t>the</a:t>
            </a:r>
            <a:r>
              <a:rPr lang="fi-FI" dirty="0"/>
              <a:t> </a:t>
            </a:r>
            <a:r>
              <a:rPr lang="fi-FI" dirty="0" err="1"/>
              <a:t>trusted</a:t>
            </a:r>
            <a:r>
              <a:rPr lang="fi-FI" dirty="0"/>
              <a:t> </a:t>
            </a:r>
            <a:r>
              <a:rPr lang="fi-FI" dirty="0" err="1"/>
              <a:t>third</a:t>
            </a:r>
            <a:r>
              <a:rPr lang="fi-FI" dirty="0"/>
              <a:t>-party </a:t>
            </a:r>
            <a:r>
              <a:rPr lang="fi-FI" dirty="0" err="1"/>
              <a:t>web</a:t>
            </a:r>
            <a:r>
              <a:rPr lang="fi-FI" dirty="0"/>
              <a:t> </a:t>
            </a:r>
            <a:r>
              <a:rPr lang="fi-FI" dirty="0" err="1"/>
              <a:t>service</a:t>
            </a:r>
            <a:r>
              <a:rPr lang="fi-FI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321565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SSO Management API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 err="1"/>
              <a:t>Automate</a:t>
            </a:r>
            <a:r>
              <a:rPr lang="fi-FI" dirty="0"/>
              <a:t> </a:t>
            </a:r>
            <a:r>
              <a:rPr lang="fi-FI" dirty="0" err="1"/>
              <a:t>core</a:t>
            </a:r>
            <a:r>
              <a:rPr lang="fi-FI" dirty="0"/>
              <a:t> </a:t>
            </a:r>
            <a:r>
              <a:rPr lang="fi-FI" dirty="0" err="1"/>
              <a:t>configuration</a:t>
            </a:r>
            <a:r>
              <a:rPr lang="fi-FI" dirty="0"/>
              <a:t> </a:t>
            </a:r>
            <a:r>
              <a:rPr lang="fi-FI" dirty="0" err="1"/>
              <a:t>tasks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906325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Ubisecure SSO Management API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Ubisecure SSO Management REST API provides REST functionality to manage Ubisecure SSO server similarly as with the management console user interface, and provides the necessary tools to </a:t>
            </a:r>
            <a:r>
              <a:rPr lang="en-US" b="1" dirty="0">
                <a:solidFill>
                  <a:schemeClr val="accent1"/>
                </a:solidFill>
              </a:rPr>
              <a:t>automate</a:t>
            </a:r>
            <a:r>
              <a:rPr lang="en-US" dirty="0"/>
              <a:t> Ubisecure SSO Management UI functionality.</a:t>
            </a:r>
            <a:endParaRPr lang="fi-FI" dirty="0"/>
          </a:p>
          <a:p>
            <a:r>
              <a:rPr lang="en-US" dirty="0"/>
              <a:t>The REST API is designed so that it provides the </a:t>
            </a:r>
            <a:r>
              <a:rPr lang="en-US" b="1" dirty="0">
                <a:solidFill>
                  <a:schemeClr val="accent1"/>
                </a:solidFill>
              </a:rPr>
              <a:t>same features as the user interface</a:t>
            </a:r>
            <a:r>
              <a:rPr lang="en-US" dirty="0"/>
              <a:t>. </a:t>
            </a:r>
          </a:p>
          <a:p>
            <a:r>
              <a:rPr lang="en-US" dirty="0"/>
              <a:t>User of the REST API is expected to be familiar with Ubisecure SSO management user interface to fully understand the terms and their meanings.</a:t>
            </a:r>
          </a:p>
          <a:p>
            <a:endParaRPr lang="fi-FI" dirty="0"/>
          </a:p>
          <a:p>
            <a:r>
              <a:rPr lang="en-US" dirty="0"/>
              <a:t>With Ubisecure SSO Management API, Ubisecure SSO Management </a:t>
            </a:r>
            <a:r>
              <a:rPr lang="en-US" b="1" dirty="0">
                <a:solidFill>
                  <a:schemeClr val="accent1"/>
                </a:solidFill>
              </a:rPr>
              <a:t>console functions can be automated, allowing automation of functions</a:t>
            </a:r>
            <a:r>
              <a:rPr lang="en-US" dirty="0"/>
              <a:t>, such as administration and triggered execution of onboarding new Customers and launching Ubisecure SSO instance for brokered e-services delivery for Customer’s</a:t>
            </a:r>
          </a:p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41309291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SSO management API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REST API for SSO management</a:t>
            </a:r>
          </a:p>
          <a:p>
            <a:pPr lvl="1"/>
            <a:r>
              <a:rPr lang="en-US" dirty="0"/>
              <a:t>Authentication with OAuth access token</a:t>
            </a:r>
          </a:p>
          <a:p>
            <a:endParaRPr lang="en-US" dirty="0"/>
          </a:p>
          <a:p>
            <a:r>
              <a:rPr lang="en-US" dirty="0"/>
              <a:t>Automate common SSO management tasks</a:t>
            </a:r>
          </a:p>
          <a:p>
            <a:pPr lvl="1"/>
            <a:r>
              <a:rPr lang="en-US" dirty="0"/>
              <a:t>Register and activate applications</a:t>
            </a:r>
          </a:p>
          <a:p>
            <a:pPr lvl="1"/>
            <a:r>
              <a:rPr lang="en-US" dirty="0"/>
              <a:t>Manage access rights and policies</a:t>
            </a:r>
          </a:p>
          <a:p>
            <a:endParaRPr lang="en-US" dirty="0"/>
          </a:p>
          <a:p>
            <a:r>
              <a:rPr lang="en-US" dirty="0"/>
              <a:t>PowerShell module for easy scripting</a:t>
            </a:r>
          </a:p>
          <a:p>
            <a:pPr lvl="1"/>
            <a:r>
              <a:rPr lang="en-US" dirty="0"/>
              <a:t>Works on Windows and Linux</a:t>
            </a:r>
            <a:endParaRPr lang="fi-FI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0728" y="948106"/>
            <a:ext cx="3593623" cy="502866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2275549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SSO management API – REST example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site, application and group</a:t>
            </a:r>
          </a:p>
          <a:p>
            <a:r>
              <a:rPr lang="en-US" dirty="0"/>
              <a:t>Enable password authentication for application</a:t>
            </a:r>
          </a:p>
          <a:p>
            <a:r>
              <a:rPr lang="en-US" dirty="0"/>
              <a:t>Allow access to application for group</a:t>
            </a:r>
          </a:p>
          <a:p>
            <a:endParaRPr lang="en-US" dirty="0"/>
          </a:p>
          <a:p>
            <a:endParaRPr lang="fi-FI" dirty="0"/>
          </a:p>
        </p:txBody>
      </p:sp>
      <p:sp>
        <p:nvSpPr>
          <p:cNvPr id="6" name="TextBox 5"/>
          <p:cNvSpPr txBox="1"/>
          <p:nvPr/>
        </p:nvSpPr>
        <p:spPr>
          <a:xfrm>
            <a:off x="1076036" y="3947501"/>
            <a:ext cx="10039928" cy="19389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PUT /site/Sample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PUT /application/Sample/App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PUT /group/Sample/Users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PUT /application/Sample/$link/method/password.1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PUT /application/Sample/$link/</a:t>
            </a:r>
            <a:r>
              <a:rPr lang="en-US" sz="2400" dirty="0" err="1">
                <a:latin typeface="Consolas" panose="020B0609020204030204" pitchFamily="49" charset="0"/>
              </a:rPr>
              <a:t>allowedTo</a:t>
            </a:r>
            <a:r>
              <a:rPr lang="en-US" sz="2400" dirty="0">
                <a:latin typeface="Consolas" panose="020B0609020204030204" pitchFamily="49" charset="0"/>
              </a:rPr>
              <a:t>/group/Sample/Users</a:t>
            </a:r>
            <a:endParaRPr lang="fi-FI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21475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SSO management API - PowerShell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TextBox 3"/>
          <p:cNvSpPr txBox="1"/>
          <p:nvPr/>
        </p:nvSpPr>
        <p:spPr>
          <a:xfrm>
            <a:off x="2095546" y="2477800"/>
            <a:ext cx="8000908" cy="26776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onsolas" panose="020B0609020204030204" pitchFamily="49" charset="0"/>
              </a:rPr>
              <a:t>Import-Module </a:t>
            </a:r>
            <a:r>
              <a:rPr lang="en-US" sz="2400" dirty="0" err="1">
                <a:latin typeface="Consolas" panose="020B0609020204030204" pitchFamily="49" charset="0"/>
              </a:rPr>
              <a:t>sso-api</a:t>
            </a:r>
            <a:endParaRPr lang="en-US" sz="2400" dirty="0">
              <a:latin typeface="Consolas" panose="020B0609020204030204" pitchFamily="49" charset="0"/>
            </a:endParaRPr>
          </a:p>
          <a:p>
            <a:endParaRPr lang="en-US" sz="2400" dirty="0">
              <a:latin typeface="Consolas" panose="020B0609020204030204" pitchFamily="49" charset="0"/>
            </a:endParaRPr>
          </a:p>
          <a:p>
            <a:r>
              <a:rPr lang="en-US" sz="2400" dirty="0">
                <a:latin typeface="Consolas" panose="020B0609020204030204" pitchFamily="49" charset="0"/>
              </a:rPr>
              <a:t>Set-</a:t>
            </a:r>
            <a:r>
              <a:rPr lang="en-US" sz="2400" dirty="0" err="1">
                <a:latin typeface="Consolas" panose="020B0609020204030204" pitchFamily="49" charset="0"/>
              </a:rPr>
              <a:t>SSOObject</a:t>
            </a:r>
            <a:r>
              <a:rPr lang="en-US" sz="2400" dirty="0">
                <a:latin typeface="Consolas" panose="020B0609020204030204" pitchFamily="49" charset="0"/>
              </a:rPr>
              <a:t> “/site/Sample”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$app = Set-</a:t>
            </a:r>
            <a:r>
              <a:rPr lang="en-US" sz="2400" dirty="0" err="1">
                <a:latin typeface="Consolas" panose="020B0609020204030204" pitchFamily="49" charset="0"/>
              </a:rPr>
              <a:t>SSOObject</a:t>
            </a:r>
            <a:r>
              <a:rPr lang="en-US" sz="2400" dirty="0">
                <a:latin typeface="Consolas" panose="020B0609020204030204" pitchFamily="49" charset="0"/>
              </a:rPr>
              <a:t> “/application/Sample/App”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$group = Set-</a:t>
            </a:r>
            <a:r>
              <a:rPr lang="en-US" sz="2400" dirty="0" err="1">
                <a:latin typeface="Consolas" panose="020B0609020204030204" pitchFamily="49" charset="0"/>
              </a:rPr>
              <a:t>SSOObject</a:t>
            </a:r>
            <a:r>
              <a:rPr lang="en-US" sz="2400" dirty="0">
                <a:latin typeface="Consolas" panose="020B0609020204030204" pitchFamily="49" charset="0"/>
              </a:rPr>
              <a:t> “/group/Sample/Users”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$app | Set-</a:t>
            </a:r>
            <a:r>
              <a:rPr lang="en-US" sz="2400" dirty="0" err="1">
                <a:latin typeface="Consolas" panose="020B0609020204030204" pitchFamily="49" charset="0"/>
              </a:rPr>
              <a:t>SSOLink</a:t>
            </a:r>
            <a:r>
              <a:rPr lang="en-US" sz="2400" dirty="0">
                <a:latin typeface="Consolas" panose="020B0609020204030204" pitchFamily="49" charset="0"/>
              </a:rPr>
              <a:t> “/method/password.1”</a:t>
            </a:r>
          </a:p>
          <a:p>
            <a:r>
              <a:rPr lang="en-US" sz="2400" dirty="0">
                <a:latin typeface="Consolas" panose="020B0609020204030204" pitchFamily="49" charset="0"/>
              </a:rPr>
              <a:t>$app | Set-</a:t>
            </a:r>
            <a:r>
              <a:rPr lang="en-US" sz="2400" dirty="0" err="1">
                <a:latin typeface="Consolas" panose="020B0609020204030204" pitchFamily="49" charset="0"/>
              </a:rPr>
              <a:t>SSOLink</a:t>
            </a:r>
            <a:r>
              <a:rPr lang="en-US" sz="2400" dirty="0">
                <a:latin typeface="Consolas" panose="020B0609020204030204" pitchFamily="49" charset="0"/>
              </a:rPr>
              <a:t> “</a:t>
            </a:r>
            <a:r>
              <a:rPr lang="en-US" sz="2400" dirty="0" err="1">
                <a:latin typeface="Consolas" panose="020B0609020204030204" pitchFamily="49" charset="0"/>
              </a:rPr>
              <a:t>allowedTo</a:t>
            </a:r>
            <a:r>
              <a:rPr lang="en-US" sz="2400" dirty="0">
                <a:latin typeface="Consolas" panose="020B0609020204030204" pitchFamily="49" charset="0"/>
              </a:rPr>
              <a:t>” $group</a:t>
            </a:r>
            <a:endParaRPr lang="fi-FI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742486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HTTP </a:t>
            </a:r>
            <a:r>
              <a:rPr lang="fi-FI" dirty="0" err="1"/>
              <a:t>Methods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POST writes a </a:t>
            </a:r>
            <a:r>
              <a:rPr lang="en-US" b="1" i="1" dirty="0">
                <a:solidFill>
                  <a:schemeClr val="accent1"/>
                </a:solidFill>
              </a:rPr>
              <a:t>new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object (Create)</a:t>
            </a:r>
            <a:endParaRPr lang="fi-FI" dirty="0"/>
          </a:p>
          <a:p>
            <a:r>
              <a:rPr lang="en-US" dirty="0"/>
              <a:t>GET is used to query data (Read)</a:t>
            </a:r>
            <a:endParaRPr lang="fi-FI" dirty="0"/>
          </a:p>
          <a:p>
            <a:r>
              <a:rPr lang="en-US" dirty="0"/>
              <a:t>PUT writes object, or overwrites existing data (Create and Update) </a:t>
            </a:r>
            <a:endParaRPr lang="fi-FI" dirty="0"/>
          </a:p>
          <a:p>
            <a:r>
              <a:rPr lang="en-US" dirty="0"/>
              <a:t>DELETE is used to delete data (Delete)</a:t>
            </a:r>
          </a:p>
          <a:p>
            <a:endParaRPr lang="en-US" dirty="0"/>
          </a:p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256793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Response messages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Client can choose the result to be </a:t>
            </a:r>
            <a:r>
              <a:rPr lang="en-US" dirty="0">
                <a:solidFill>
                  <a:schemeClr val="accent1"/>
                </a:solidFill>
              </a:rPr>
              <a:t>plain text, JSON </a:t>
            </a:r>
            <a:r>
              <a:rPr lang="en-US" dirty="0"/>
              <a:t>or</a:t>
            </a:r>
            <a:r>
              <a:rPr lang="en-US" dirty="0">
                <a:solidFill>
                  <a:schemeClr val="accent1"/>
                </a:solidFill>
              </a:rPr>
              <a:t> XML</a:t>
            </a:r>
            <a:r>
              <a:rPr lang="en-US" dirty="0"/>
              <a:t>.</a:t>
            </a:r>
          </a:p>
          <a:p>
            <a:r>
              <a:rPr lang="en-US" dirty="0"/>
              <a:t>This is set on the HTTP accept – header by setting the media type to </a:t>
            </a:r>
            <a:br>
              <a:rPr lang="en-US" dirty="0"/>
            </a:br>
            <a:br>
              <a:rPr lang="en-US" dirty="0"/>
            </a:br>
            <a:r>
              <a:rPr lang="en-US" i="1" dirty="0"/>
              <a:t>Accept: text/plain;</a:t>
            </a:r>
            <a:r>
              <a:rPr lang="en-US" dirty="0"/>
              <a:t> or </a:t>
            </a:r>
            <a:br>
              <a:rPr lang="en-US" dirty="0"/>
            </a:br>
            <a:r>
              <a:rPr lang="en-US" i="1" dirty="0"/>
              <a:t>Accept: application/</a:t>
            </a:r>
            <a:r>
              <a:rPr lang="en-US" i="1" dirty="0" err="1"/>
              <a:t>json</a:t>
            </a:r>
            <a:r>
              <a:rPr lang="en-US" i="1" dirty="0"/>
              <a:t>;</a:t>
            </a:r>
            <a:r>
              <a:rPr lang="en-US" dirty="0"/>
              <a:t> or </a:t>
            </a:r>
            <a:br>
              <a:rPr lang="en-US" dirty="0"/>
            </a:br>
            <a:r>
              <a:rPr lang="en-US" i="1" dirty="0"/>
              <a:t>Accept: application/xml.</a:t>
            </a:r>
            <a:endParaRPr lang="fi-FI" dirty="0"/>
          </a:p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37298330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API calls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000" b="1" dirty="0"/>
              <a:t>Link authentication method to the site</a:t>
            </a:r>
            <a:endParaRPr lang="fi-FI" sz="1000" dirty="0"/>
          </a:p>
          <a:p>
            <a:r>
              <a:rPr lang="en-US" sz="1000" dirty="0"/>
              <a:t>PUT /site/</a:t>
            </a:r>
            <a:r>
              <a:rPr lang="en-US" sz="1000" dirty="0" err="1"/>
              <a:t>AcmeCorporation</a:t>
            </a:r>
            <a:r>
              <a:rPr lang="en-US" sz="1000" dirty="0"/>
              <a:t>/</a:t>
            </a:r>
            <a:r>
              <a:rPr lang="en-US" sz="1000" dirty="0" err="1"/>
              <a:t>SalesForce</a:t>
            </a:r>
            <a:r>
              <a:rPr lang="en-US" sz="1000" dirty="0"/>
              <a:t>/$link/method/password.1</a:t>
            </a:r>
            <a:endParaRPr lang="fi-FI" sz="1000" dirty="0"/>
          </a:p>
          <a:p>
            <a:r>
              <a:rPr lang="en-US" sz="1000" dirty="0"/>
              <a:t> </a:t>
            </a:r>
            <a:endParaRPr lang="fi-FI" sz="1000" dirty="0"/>
          </a:p>
          <a:p>
            <a:r>
              <a:rPr lang="en-US" sz="1000" b="1" dirty="0"/>
              <a:t>Link a group to the application (</a:t>
            </a:r>
            <a:r>
              <a:rPr lang="en-US" sz="1000" b="1" dirty="0" err="1"/>
              <a:t>allowedTo</a:t>
            </a:r>
            <a:r>
              <a:rPr lang="en-US" sz="1000" b="1" dirty="0"/>
              <a:t>-attribute)</a:t>
            </a:r>
            <a:endParaRPr lang="fi-FI" sz="1000" dirty="0"/>
          </a:p>
          <a:p>
            <a:r>
              <a:rPr lang="en-US" sz="1000" dirty="0"/>
              <a:t>PUT /application/</a:t>
            </a:r>
            <a:r>
              <a:rPr lang="en-US" sz="1000" dirty="0" err="1"/>
              <a:t>AcmeCorporation</a:t>
            </a:r>
            <a:r>
              <a:rPr lang="en-US" sz="1000" dirty="0"/>
              <a:t>/</a:t>
            </a:r>
            <a:r>
              <a:rPr lang="en-US" sz="1000" dirty="0" err="1"/>
              <a:t>SalesForce</a:t>
            </a:r>
            <a:r>
              <a:rPr lang="en-US" sz="1000" dirty="0"/>
              <a:t>/</a:t>
            </a:r>
            <a:r>
              <a:rPr lang="en-US" sz="1000" dirty="0" err="1"/>
              <a:t>salesforcesso</a:t>
            </a:r>
            <a:r>
              <a:rPr lang="en-US" sz="1000" dirty="0"/>
              <a:t>/$link/</a:t>
            </a:r>
            <a:r>
              <a:rPr lang="en-US" sz="1000" dirty="0" err="1"/>
              <a:t>allowedTo</a:t>
            </a:r>
            <a:r>
              <a:rPr lang="en-US" sz="1000" dirty="0"/>
              <a:t>/group/</a:t>
            </a:r>
            <a:r>
              <a:rPr lang="en-US" sz="1000" dirty="0" err="1"/>
              <a:t>AcmeCorporation</a:t>
            </a:r>
            <a:r>
              <a:rPr lang="en-US" sz="1000" dirty="0"/>
              <a:t>/</a:t>
            </a:r>
            <a:r>
              <a:rPr lang="en-US" sz="1000" dirty="0" err="1"/>
              <a:t>SalesForce</a:t>
            </a:r>
            <a:r>
              <a:rPr lang="en-US" sz="1000" dirty="0"/>
              <a:t>/users</a:t>
            </a:r>
            <a:endParaRPr lang="fi-FI" sz="1000" dirty="0"/>
          </a:p>
          <a:p>
            <a:endParaRPr lang="fi-FI" sz="1000" dirty="0"/>
          </a:p>
          <a:p>
            <a:r>
              <a:rPr lang="en-US" sz="1000" b="1" dirty="0"/>
              <a:t>Link a method to the application</a:t>
            </a:r>
            <a:endParaRPr lang="fi-FI" sz="1000" dirty="0"/>
          </a:p>
          <a:p>
            <a:r>
              <a:rPr lang="en-US" sz="1000" dirty="0"/>
              <a:t>PUT /application/</a:t>
            </a:r>
            <a:r>
              <a:rPr lang="en-US" sz="1000" dirty="0" err="1"/>
              <a:t>AcmeCorporation</a:t>
            </a:r>
            <a:r>
              <a:rPr lang="en-US" sz="1000" dirty="0"/>
              <a:t>/</a:t>
            </a:r>
            <a:r>
              <a:rPr lang="en-US" sz="1000" dirty="0" err="1"/>
              <a:t>SalesForce</a:t>
            </a:r>
            <a:r>
              <a:rPr lang="en-US" sz="1000" dirty="0"/>
              <a:t>/</a:t>
            </a:r>
            <a:r>
              <a:rPr lang="en-US" sz="1000" dirty="0" err="1"/>
              <a:t>salesforcesso</a:t>
            </a:r>
            <a:r>
              <a:rPr lang="en-US" sz="1000" dirty="0"/>
              <a:t>/$link/method/password.1</a:t>
            </a:r>
            <a:endParaRPr lang="fi-FI" sz="1000" dirty="0"/>
          </a:p>
          <a:p>
            <a:endParaRPr lang="fi-FI" sz="1000" dirty="0"/>
          </a:p>
          <a:p>
            <a:r>
              <a:rPr lang="en-US" sz="1000" b="1" dirty="0"/>
              <a:t>Link an authentication policy to application</a:t>
            </a:r>
            <a:endParaRPr lang="fi-FI" sz="1000" dirty="0"/>
          </a:p>
          <a:p>
            <a:r>
              <a:rPr lang="en-US" sz="1000" dirty="0"/>
              <a:t>PUT /application/</a:t>
            </a:r>
            <a:r>
              <a:rPr lang="en-US" sz="1000" dirty="0" err="1"/>
              <a:t>AcmeCorporation</a:t>
            </a:r>
            <a:r>
              <a:rPr lang="en-US" sz="1000" dirty="0"/>
              <a:t>/</a:t>
            </a:r>
            <a:r>
              <a:rPr lang="en-US" sz="1000" dirty="0" err="1"/>
              <a:t>SalesForce</a:t>
            </a:r>
            <a:r>
              <a:rPr lang="en-US" sz="1000" dirty="0"/>
              <a:t>/</a:t>
            </a:r>
            <a:r>
              <a:rPr lang="en-US" sz="1000" dirty="0" err="1"/>
              <a:t>salesforcesso</a:t>
            </a:r>
            <a:r>
              <a:rPr lang="en-US" sz="1000" dirty="0"/>
              <a:t>/$link/policy/</a:t>
            </a:r>
            <a:r>
              <a:rPr lang="en-US" sz="1000" dirty="0" err="1"/>
              <a:t>AcmeCorporation</a:t>
            </a:r>
            <a:r>
              <a:rPr lang="en-US" sz="1000" dirty="0"/>
              <a:t>/</a:t>
            </a:r>
            <a:r>
              <a:rPr lang="en-US" sz="1000" dirty="0" err="1"/>
              <a:t>SalesForce</a:t>
            </a:r>
            <a:r>
              <a:rPr lang="en-US" sz="1000" dirty="0"/>
              <a:t>/</a:t>
            </a:r>
            <a:r>
              <a:rPr lang="en-US" sz="1000" dirty="0" err="1"/>
              <a:t>salesforcepolicy</a:t>
            </a:r>
            <a:endParaRPr lang="fi-FI" sz="1000" dirty="0"/>
          </a:p>
          <a:p>
            <a:endParaRPr lang="fi-FI" sz="1000" dirty="0"/>
          </a:p>
          <a:p>
            <a:r>
              <a:rPr lang="en-US" sz="1000" b="1" dirty="0"/>
              <a:t>Link a group to </a:t>
            </a:r>
            <a:r>
              <a:rPr lang="en-US" sz="1000" b="1" dirty="0" err="1"/>
              <a:t>customerId</a:t>
            </a:r>
            <a:r>
              <a:rPr lang="en-US" sz="1000" b="1" dirty="0"/>
              <a:t> group</a:t>
            </a:r>
            <a:endParaRPr lang="fi-FI" sz="1000" dirty="0"/>
          </a:p>
          <a:p>
            <a:r>
              <a:rPr lang="en-US" sz="1000" dirty="0"/>
              <a:t>PUT /group/</a:t>
            </a:r>
            <a:r>
              <a:rPr lang="en-US" sz="1000" dirty="0" err="1"/>
              <a:t>AcmeCorporation</a:t>
            </a:r>
            <a:r>
              <a:rPr lang="en-US" sz="1000" dirty="0"/>
              <a:t>/</a:t>
            </a:r>
            <a:r>
              <a:rPr lang="en-US" sz="1000" dirty="0" err="1"/>
              <a:t>SalesForce</a:t>
            </a:r>
            <a:r>
              <a:rPr lang="en-US" sz="1000" dirty="0"/>
              <a:t>/users/$link/member/eIDM Users/[path to CID group]</a:t>
            </a:r>
            <a:endParaRPr lang="fi-FI" sz="1000" dirty="0"/>
          </a:p>
          <a:p>
            <a:endParaRPr lang="fi-FI" sz="1000" dirty="0"/>
          </a:p>
          <a:p>
            <a:r>
              <a:rPr lang="en-US" sz="1000" b="1" dirty="0"/>
              <a:t>Update application metadata</a:t>
            </a:r>
            <a:endParaRPr lang="fi-FI" sz="1000" dirty="0"/>
          </a:p>
          <a:p>
            <a:r>
              <a:rPr lang="en-US" sz="1000" dirty="0"/>
              <a:t>PUT /application/{path to application}/$attribute/metadata</a:t>
            </a:r>
            <a:endParaRPr lang="fi-FI" sz="1000" dirty="0"/>
          </a:p>
          <a:p>
            <a:r>
              <a:rPr lang="en-US" sz="1000" dirty="0"/>
              <a:t>xml or </a:t>
            </a:r>
            <a:r>
              <a:rPr lang="en-US" sz="1000" dirty="0" err="1"/>
              <a:t>json</a:t>
            </a:r>
            <a:r>
              <a:rPr lang="en-US" sz="1000" dirty="0"/>
              <a:t> (form parameter </a:t>
            </a:r>
            <a:r>
              <a:rPr lang="en-US" sz="1000" i="1" dirty="0"/>
              <a:t>metadata</a:t>
            </a:r>
            <a:r>
              <a:rPr lang="en-US" sz="1000" dirty="0"/>
              <a:t>)</a:t>
            </a:r>
            <a:endParaRPr lang="fi-FI" sz="1000" dirty="0"/>
          </a:p>
          <a:p>
            <a:endParaRPr lang="fi-FI" sz="1000" dirty="0"/>
          </a:p>
        </p:txBody>
      </p:sp>
    </p:spTree>
    <p:extLst>
      <p:ext uri="{BB962C8B-B14F-4D97-AF65-F5344CB8AC3E}">
        <p14:creationId xmlns:p14="http://schemas.microsoft.com/office/powerpoint/2010/main" val="112338796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- SAML2 or OAuth2 integration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Example of creating a SAML2 or OAauth2 application integration to Ubisecure SSO server. </a:t>
            </a:r>
          </a:p>
          <a:p>
            <a:r>
              <a:rPr lang="en-US" dirty="0"/>
              <a:t>Users of this target application exist in Ubisecure </a:t>
            </a:r>
            <a:r>
              <a:rPr lang="en-US" dirty="0" err="1"/>
              <a:t>CustomerID</a:t>
            </a:r>
            <a:r>
              <a:rPr lang="en-US" dirty="0"/>
              <a:t> and are members of a group that will be linked to this example application. </a:t>
            </a:r>
          </a:p>
          <a:p>
            <a:r>
              <a:rPr lang="en-US" dirty="0"/>
              <a:t>Example application utilizes the password.1 authentication method.</a:t>
            </a:r>
            <a:endParaRPr lang="fi-FI" dirty="0"/>
          </a:p>
          <a:p>
            <a:endParaRPr lang="fi-FI" dirty="0"/>
          </a:p>
          <a:p>
            <a:r>
              <a:rPr lang="en-US" dirty="0"/>
              <a:t>Example application is created under an existing site named </a:t>
            </a:r>
            <a:r>
              <a:rPr lang="en-US" i="1" dirty="0" err="1"/>
              <a:t>AcmeCorporation</a:t>
            </a:r>
            <a:r>
              <a:rPr lang="en-US" dirty="0"/>
              <a:t>.</a:t>
            </a:r>
            <a:endParaRPr lang="fi-FI" dirty="0"/>
          </a:p>
          <a:p>
            <a:endParaRPr lang="fi-FI" dirty="0"/>
          </a:p>
          <a:p>
            <a:r>
              <a:rPr lang="en-US" b="1" dirty="0"/>
              <a:t>End result as a tree in the database:</a:t>
            </a:r>
            <a:endParaRPr lang="fi-FI" dirty="0"/>
          </a:p>
          <a:p>
            <a:pPr lvl="0"/>
            <a:r>
              <a:rPr lang="en-US" dirty="0"/>
              <a:t>Site: </a:t>
            </a:r>
            <a:r>
              <a:rPr lang="en-US" i="1" dirty="0" err="1"/>
              <a:t>AcmeCorporation</a:t>
            </a:r>
            <a:endParaRPr lang="fi-FI" dirty="0"/>
          </a:p>
          <a:p>
            <a:pPr lvl="1"/>
            <a:r>
              <a:rPr lang="en-US" dirty="0"/>
              <a:t>Site: </a:t>
            </a:r>
            <a:r>
              <a:rPr lang="en-US" i="1" dirty="0" err="1"/>
              <a:t>SampleSite</a:t>
            </a:r>
            <a:endParaRPr lang="fi-FI" dirty="0"/>
          </a:p>
          <a:p>
            <a:pPr lvl="2"/>
            <a:r>
              <a:rPr lang="en-US" dirty="0"/>
              <a:t>Application: </a:t>
            </a:r>
            <a:r>
              <a:rPr lang="en-US" i="1" dirty="0" err="1"/>
              <a:t>SampleApplication</a:t>
            </a:r>
            <a:endParaRPr lang="fi-FI" dirty="0"/>
          </a:p>
          <a:p>
            <a:pPr lvl="3"/>
            <a:r>
              <a:rPr lang="en-US" dirty="0" err="1"/>
              <a:t>AllowedTo</a:t>
            </a:r>
            <a:r>
              <a:rPr lang="en-US" dirty="0"/>
              <a:t>: </a:t>
            </a:r>
            <a:r>
              <a:rPr lang="en-US" i="1" dirty="0" err="1"/>
              <a:t>SampleGroup</a:t>
            </a:r>
            <a:endParaRPr lang="fi-FI" dirty="0"/>
          </a:p>
          <a:p>
            <a:pPr lvl="3"/>
            <a:r>
              <a:rPr lang="en-US" dirty="0"/>
              <a:t>Method: password.1</a:t>
            </a:r>
            <a:endParaRPr lang="fi-FI" dirty="0"/>
          </a:p>
          <a:p>
            <a:pPr lvl="3"/>
            <a:r>
              <a:rPr lang="en-US" dirty="0"/>
              <a:t>Authorization policy: </a:t>
            </a:r>
            <a:r>
              <a:rPr lang="en-US" i="1" dirty="0" err="1"/>
              <a:t>SamplePolicy</a:t>
            </a:r>
            <a:r>
              <a:rPr lang="en-US" dirty="0"/>
              <a:t> </a:t>
            </a:r>
            <a:endParaRPr lang="fi-FI" dirty="0"/>
          </a:p>
          <a:p>
            <a:pPr lvl="2"/>
            <a:r>
              <a:rPr lang="en-US" dirty="0"/>
              <a:t>Policy: </a:t>
            </a:r>
            <a:r>
              <a:rPr lang="en-US" i="1" dirty="0" err="1"/>
              <a:t>SamplePolicy</a:t>
            </a:r>
            <a:endParaRPr lang="fi-FI" dirty="0"/>
          </a:p>
          <a:p>
            <a:pPr lvl="2"/>
            <a:r>
              <a:rPr lang="en-US" dirty="0"/>
              <a:t>Group: </a:t>
            </a:r>
            <a:r>
              <a:rPr lang="en-US" i="1" dirty="0" err="1"/>
              <a:t>SampleGroup</a:t>
            </a:r>
            <a:endParaRPr lang="fi-FI" dirty="0"/>
          </a:p>
          <a:p>
            <a:r>
              <a:rPr lang="en-US" dirty="0"/>
              <a:t>Member: link to </a:t>
            </a:r>
            <a:r>
              <a:rPr lang="en-US" dirty="0" err="1"/>
              <a:t>CustomerID</a:t>
            </a:r>
            <a:r>
              <a:rPr lang="en-US" dirty="0"/>
              <a:t> group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979361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OAuth</a:t>
            </a:r>
            <a:r>
              <a:rPr lang="fi-FI" dirty="0"/>
              <a:t> Metadata and </a:t>
            </a:r>
            <a:r>
              <a:rPr lang="fi-FI" dirty="0" err="1"/>
              <a:t>Endpoints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 err="1"/>
              <a:t>Found</a:t>
            </a:r>
            <a:r>
              <a:rPr lang="fi-FI" dirty="0"/>
              <a:t> at URL </a:t>
            </a:r>
            <a:endParaRPr lang="fi-FI" dirty="0">
              <a:hlinkClick r:id="rId2"/>
            </a:endParaRPr>
          </a:p>
          <a:p>
            <a:r>
              <a:rPr lang="fi-FI" dirty="0">
                <a:hlinkClick r:id="rId2"/>
              </a:rPr>
              <a:t>https://mno.ubidemo.com/uas/oauth2/metadata.json</a:t>
            </a:r>
            <a:r>
              <a:rPr lang="fi-FI" dirty="0"/>
              <a:t> </a:t>
            </a:r>
          </a:p>
          <a:p>
            <a:endParaRPr lang="fi-FI" dirty="0"/>
          </a:p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32587392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Steps to build the application integration 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Example OAuth2/SAML2 application is built in following steps using the REST API calls:</a:t>
            </a:r>
            <a:endParaRPr lang="fi-FI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Create a site for this application, named </a:t>
            </a:r>
            <a:r>
              <a:rPr lang="en-US" i="1" dirty="0" err="1"/>
              <a:t>SampleSite</a:t>
            </a:r>
            <a:r>
              <a:rPr lang="en-US" i="1" dirty="0"/>
              <a:t>.</a:t>
            </a:r>
            <a:r>
              <a:rPr lang="en-US" dirty="0"/>
              <a:t> Create under the site </a:t>
            </a:r>
            <a:r>
              <a:rPr lang="en-US" i="1" dirty="0" err="1"/>
              <a:t>AcmeCorporation</a:t>
            </a:r>
            <a:r>
              <a:rPr lang="en-US" i="1" dirty="0"/>
              <a:t>.</a:t>
            </a:r>
            <a:endParaRPr lang="fi-FI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Create application, named </a:t>
            </a:r>
            <a:r>
              <a:rPr lang="en-US" i="1" dirty="0" err="1"/>
              <a:t>SampleApplication</a:t>
            </a:r>
            <a:endParaRPr lang="fi-FI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Create an authorization policy named </a:t>
            </a:r>
            <a:r>
              <a:rPr lang="en-US" i="1" dirty="0" err="1"/>
              <a:t>SamplePolicy</a:t>
            </a:r>
            <a:r>
              <a:rPr lang="en-US" i="1" dirty="0"/>
              <a:t>. </a:t>
            </a:r>
            <a:endParaRPr lang="fi-FI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Create the group for the application users, </a:t>
            </a:r>
            <a:r>
              <a:rPr lang="en-US" i="1" dirty="0" err="1"/>
              <a:t>SampleGroup</a:t>
            </a:r>
            <a:endParaRPr lang="fi-FI" dirty="0"/>
          </a:p>
          <a:p>
            <a:pPr marL="457200" indent="-457200">
              <a:buFont typeface="+mj-lt"/>
              <a:buAutoNum type="arabicPeriod"/>
            </a:pPr>
            <a:endParaRPr lang="fi-FI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Add the authentication method </a:t>
            </a:r>
            <a:r>
              <a:rPr lang="en-US" i="1" dirty="0"/>
              <a:t>password.1 </a:t>
            </a:r>
            <a:r>
              <a:rPr lang="en-US" dirty="0"/>
              <a:t>to </a:t>
            </a:r>
            <a:r>
              <a:rPr lang="en-US" i="1" dirty="0" err="1"/>
              <a:t>SampleSite</a:t>
            </a:r>
            <a:r>
              <a:rPr lang="en-US" dirty="0"/>
              <a:t> to allow using of password based login</a:t>
            </a:r>
            <a:endParaRPr lang="fi-FI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Add </a:t>
            </a:r>
            <a:r>
              <a:rPr lang="en-US" i="1" dirty="0" err="1"/>
              <a:t>SampleGroup</a:t>
            </a:r>
            <a:r>
              <a:rPr lang="en-US" dirty="0"/>
              <a:t> to </a:t>
            </a:r>
            <a:r>
              <a:rPr lang="en-US" i="1" dirty="0" err="1"/>
              <a:t>SampleApplication’s</a:t>
            </a:r>
            <a:r>
              <a:rPr lang="en-US" dirty="0"/>
              <a:t> allowed users</a:t>
            </a:r>
            <a:endParaRPr lang="fi-FI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Add the authentication method </a:t>
            </a:r>
            <a:r>
              <a:rPr lang="en-US" i="1" dirty="0"/>
              <a:t>password.1 </a:t>
            </a:r>
            <a:r>
              <a:rPr lang="en-US" dirty="0"/>
              <a:t>also to </a:t>
            </a:r>
            <a:r>
              <a:rPr lang="en-US" i="1" dirty="0" err="1"/>
              <a:t>SampleApplication</a:t>
            </a:r>
            <a:endParaRPr lang="fi-FI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Add attributes to </a:t>
            </a:r>
            <a:r>
              <a:rPr lang="en-US" i="1" dirty="0" err="1"/>
              <a:t>SamplePolicy</a:t>
            </a:r>
            <a:r>
              <a:rPr lang="en-US" i="1" dirty="0"/>
              <a:t> </a:t>
            </a:r>
            <a:r>
              <a:rPr lang="en-US" dirty="0"/>
              <a:t>(To define that also email is sent to the caller of this application)</a:t>
            </a:r>
            <a:endParaRPr lang="fi-FI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Add </a:t>
            </a:r>
            <a:r>
              <a:rPr lang="en-US" i="1" dirty="0" err="1"/>
              <a:t>SamplePolicy</a:t>
            </a:r>
            <a:r>
              <a:rPr lang="en-US" dirty="0"/>
              <a:t> to </a:t>
            </a:r>
            <a:r>
              <a:rPr lang="en-US" i="1" dirty="0" err="1"/>
              <a:t>SampleApplication</a:t>
            </a:r>
            <a:endParaRPr lang="fi-FI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Link </a:t>
            </a:r>
            <a:r>
              <a:rPr lang="en-US" i="1" dirty="0" err="1"/>
              <a:t>SampleGroup</a:t>
            </a:r>
            <a:r>
              <a:rPr lang="en-US" dirty="0"/>
              <a:t> to correct </a:t>
            </a:r>
            <a:r>
              <a:rPr lang="en-US" dirty="0" err="1"/>
              <a:t>CustomerID</a:t>
            </a:r>
            <a:r>
              <a:rPr lang="en-US" dirty="0"/>
              <a:t> group so that </a:t>
            </a:r>
            <a:r>
              <a:rPr lang="en-US" dirty="0" err="1"/>
              <a:t>customerID</a:t>
            </a:r>
            <a:r>
              <a:rPr lang="en-US" dirty="0"/>
              <a:t> users are linked to </a:t>
            </a:r>
            <a:r>
              <a:rPr lang="en-US" i="1" dirty="0" err="1"/>
              <a:t>SampleGroup</a:t>
            </a:r>
            <a:r>
              <a:rPr lang="en-US" i="1" dirty="0"/>
              <a:t>.</a:t>
            </a:r>
            <a:r>
              <a:rPr lang="en-US" dirty="0"/>
              <a:t> </a:t>
            </a:r>
            <a:endParaRPr lang="fi-FI" dirty="0"/>
          </a:p>
          <a:p>
            <a:pPr marL="457200" indent="-457200">
              <a:buFont typeface="+mj-lt"/>
              <a:buAutoNum type="arabicPeriod"/>
            </a:pPr>
            <a:endParaRPr lang="fi-FI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Add metadata to </a:t>
            </a:r>
            <a:r>
              <a:rPr lang="en-US" i="1" dirty="0" err="1"/>
              <a:t>SampleApplication</a:t>
            </a:r>
            <a:endParaRPr lang="fi-FI" dirty="0"/>
          </a:p>
          <a:p>
            <a:endParaRPr lang="fi-FI" dirty="0"/>
          </a:p>
          <a:p>
            <a:r>
              <a:rPr lang="en-US" dirty="0"/>
              <a:t>After this Ubisecure </a:t>
            </a:r>
            <a:r>
              <a:rPr lang="en-US" dirty="0" err="1"/>
              <a:t>CustomerID</a:t>
            </a:r>
            <a:r>
              <a:rPr lang="en-US" dirty="0"/>
              <a:t> users (of some </a:t>
            </a:r>
            <a:r>
              <a:rPr lang="en-US" dirty="0" err="1"/>
              <a:t>CustomerID</a:t>
            </a:r>
            <a:r>
              <a:rPr lang="en-US" dirty="0"/>
              <a:t> group) have access to </a:t>
            </a:r>
            <a:r>
              <a:rPr lang="en-US" i="1" dirty="0" err="1"/>
              <a:t>SampleApplication</a:t>
            </a:r>
            <a:endParaRPr lang="fi-FI" dirty="0"/>
          </a:p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41101234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Heavy lifting that Ubisecure SSO Management API takes care of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Registering</a:t>
            </a:r>
            <a:r>
              <a:rPr lang="en-US" dirty="0"/>
              <a:t> on behalf of the Customer’s </a:t>
            </a:r>
            <a:r>
              <a:rPr lang="en-US" dirty="0" err="1"/>
              <a:t>IdP</a:t>
            </a:r>
            <a:r>
              <a:rPr lang="en-US" dirty="0"/>
              <a:t> the </a:t>
            </a:r>
            <a:r>
              <a:rPr lang="en-US" b="1" dirty="0">
                <a:solidFill>
                  <a:schemeClr val="accent1"/>
                </a:solidFill>
              </a:rPr>
              <a:t>brokered e-services </a:t>
            </a:r>
            <a:r>
              <a:rPr lang="en-US" dirty="0"/>
              <a:t>to be access by the Customer’s users </a:t>
            </a:r>
          </a:p>
          <a:p>
            <a:r>
              <a:rPr lang="en-US" dirty="0"/>
              <a:t>Exchange of </a:t>
            </a:r>
            <a:r>
              <a:rPr lang="en-US" b="1" dirty="0">
                <a:solidFill>
                  <a:schemeClr val="accent1"/>
                </a:solidFill>
              </a:rPr>
              <a:t>metadata</a:t>
            </a:r>
            <a:r>
              <a:rPr lang="en-US" dirty="0"/>
              <a:t> with the brokered e-services to be access by the Customer’s users </a:t>
            </a:r>
          </a:p>
          <a:p>
            <a:r>
              <a:rPr lang="en-US" b="1" dirty="0">
                <a:solidFill>
                  <a:schemeClr val="accent1"/>
                </a:solidFill>
              </a:rPr>
              <a:t>Mapping the roles </a:t>
            </a:r>
            <a:r>
              <a:rPr lang="en-US" dirty="0"/>
              <a:t>as registered in Ubisecure </a:t>
            </a:r>
            <a:r>
              <a:rPr lang="en-US" dirty="0" err="1"/>
              <a:t>CustomerID</a:t>
            </a:r>
            <a:r>
              <a:rPr lang="en-US" dirty="0"/>
              <a:t> for the brokered e-services to be access by the Customer’s users. </a:t>
            </a:r>
          </a:p>
          <a:p>
            <a:r>
              <a:rPr lang="en-US" dirty="0"/>
              <a:t>Allowing </a:t>
            </a:r>
            <a:r>
              <a:rPr lang="en-US" b="1" dirty="0">
                <a:solidFill>
                  <a:schemeClr val="accent1"/>
                </a:solidFill>
              </a:rPr>
              <a:t>management of the role and attributes </a:t>
            </a:r>
            <a:r>
              <a:rPr lang="en-US" dirty="0"/>
              <a:t>based trust policy</a:t>
            </a:r>
          </a:p>
          <a:p>
            <a:r>
              <a:rPr lang="en-US" dirty="0"/>
              <a:t>Allowing </a:t>
            </a:r>
            <a:r>
              <a:rPr lang="en-US" b="1" dirty="0">
                <a:solidFill>
                  <a:schemeClr val="accent1"/>
                </a:solidFill>
              </a:rPr>
              <a:t>mapping of users or groups </a:t>
            </a:r>
            <a:r>
              <a:rPr lang="en-US" dirty="0"/>
              <a:t>in Customer’s organization to the roles in the brokered e-services. Note that different users and groups in Customer’s organization map to different roles in Customer’s </a:t>
            </a:r>
            <a:r>
              <a:rPr lang="en-US" dirty="0" err="1"/>
              <a:t>IdP</a:t>
            </a:r>
            <a:r>
              <a:rPr lang="en-US" dirty="0"/>
              <a:t> and the brokered e-services</a:t>
            </a:r>
          </a:p>
          <a:p>
            <a:endParaRPr lang="fi-FI" dirty="0"/>
          </a:p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68231898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SAML 2.0 </a:t>
            </a:r>
            <a:r>
              <a:rPr lang="fi-FI" dirty="0" err="1"/>
              <a:t>Development</a:t>
            </a:r>
            <a:r>
              <a:rPr lang="fi-FI" dirty="0"/>
              <a:t> </a:t>
            </a:r>
            <a:r>
              <a:rPr lang="fi-FI" dirty="0" err="1"/>
              <a:t>Toolkits</a:t>
            </a:r>
            <a:r>
              <a:rPr lang="fi-FI" dirty="0"/>
              <a:t>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8255431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i-FI" dirty="0"/>
              <a:t>SAML </a:t>
            </a:r>
            <a:r>
              <a:rPr lang="fi-FI" dirty="0" err="1"/>
              <a:t>Authentication</a:t>
            </a:r>
            <a:r>
              <a:rPr lang="fi-FI" dirty="0"/>
              <a:t> Provider </a:t>
            </a:r>
            <a:br>
              <a:rPr lang="fi-FI" dirty="0"/>
            </a:br>
            <a:r>
              <a:rPr lang="fi-FI" dirty="0" err="1"/>
              <a:t>Development</a:t>
            </a:r>
            <a:r>
              <a:rPr lang="fi-FI" dirty="0"/>
              <a:t> </a:t>
            </a:r>
            <a:r>
              <a:rPr lang="fi-FI" dirty="0" err="1"/>
              <a:t>Toolkits</a:t>
            </a:r>
            <a:endParaRPr lang="fi-FI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SAML AP for Java</a:t>
            </a:r>
          </a:p>
          <a:p>
            <a:r>
              <a:rPr lang="en-GB" dirty="0"/>
              <a:t>SAML AP for </a:t>
            </a:r>
            <a:r>
              <a:rPr lang="en-GB" dirty="0" err="1"/>
              <a:t>.Net</a:t>
            </a:r>
            <a:r>
              <a:rPr lang="en-GB" dirty="0"/>
              <a:t> / IIS</a:t>
            </a:r>
          </a:p>
          <a:p>
            <a:endParaRPr lang="en-GB" dirty="0"/>
          </a:p>
          <a:p>
            <a:r>
              <a:rPr lang="en-GB" dirty="0"/>
              <a:t>Development toolkits for integration of authentication methods using SAML2 standard. Create your own Identity Provider (IDP).</a:t>
            </a:r>
          </a:p>
          <a:p>
            <a:r>
              <a:rPr lang="en-GB" dirty="0"/>
              <a:t>Allows also session transfer from an existing authenticated session</a:t>
            </a:r>
          </a:p>
          <a:p>
            <a:r>
              <a:rPr lang="en-GB" dirty="0"/>
              <a:t>Fast installation and configuration </a:t>
            </a:r>
          </a:p>
          <a:p>
            <a:r>
              <a:rPr lang="en-GB" dirty="0"/>
              <a:t>Set all required protocol attributes and send custom attributes</a:t>
            </a:r>
          </a:p>
          <a:p>
            <a:r>
              <a:rPr lang="en-GB" dirty="0"/>
              <a:t>Solicited and Unsolicited process flows.</a:t>
            </a:r>
          </a:p>
          <a:p>
            <a:r>
              <a:rPr lang="en-GB" dirty="0"/>
              <a:t>Check is user in role and access attributes.</a:t>
            </a:r>
          </a:p>
        </p:txBody>
      </p:sp>
    </p:spTree>
    <p:extLst>
      <p:ext uri="{BB962C8B-B14F-4D97-AF65-F5344CB8AC3E}">
        <p14:creationId xmlns:p14="http://schemas.microsoft.com/office/powerpoint/2010/main" val="224519401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dirty="0" err="1"/>
              <a:t>Summary</a:t>
            </a:r>
            <a:endParaRPr lang="fi-FI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Ubisecure product platform includes extensive APIs for third-party integration</a:t>
            </a:r>
          </a:p>
          <a:p>
            <a:pPr lvl="1"/>
            <a:r>
              <a:rPr lang="en-GB" dirty="0"/>
              <a:t>open interfaces </a:t>
            </a:r>
          </a:p>
          <a:p>
            <a:r>
              <a:rPr lang="en-GB" dirty="0"/>
              <a:t>Integration with third-party services can be completed with system configuration only – </a:t>
            </a:r>
          </a:p>
          <a:p>
            <a:pPr lvl="1"/>
            <a:r>
              <a:rPr lang="en-GB" dirty="0"/>
              <a:t>this means rapid integration to existing infrastructure</a:t>
            </a:r>
          </a:p>
          <a:p>
            <a:r>
              <a:rPr lang="en-GB" dirty="0"/>
              <a:t>Backend API automates time consuming manual verification and enrichment steps – </a:t>
            </a:r>
          </a:p>
          <a:p>
            <a:pPr lvl="1"/>
            <a:r>
              <a:rPr lang="en-GB" dirty="0"/>
              <a:t>this means faster user </a:t>
            </a:r>
            <a:r>
              <a:rPr lang="en-GB" dirty="0" err="1"/>
              <a:t>onboarding</a:t>
            </a:r>
            <a:r>
              <a:rPr lang="en-GB" dirty="0"/>
              <a:t> and reduced administrative overhead</a:t>
            </a:r>
          </a:p>
          <a:p>
            <a:r>
              <a:rPr lang="en-GB" dirty="0"/>
              <a:t>Schema-validated REST interfaces </a:t>
            </a:r>
          </a:p>
          <a:p>
            <a:pPr lvl="1"/>
            <a:r>
              <a:rPr lang="en-GB" dirty="0"/>
              <a:t>Third-party tool and service support</a:t>
            </a:r>
          </a:p>
        </p:txBody>
      </p:sp>
    </p:spTree>
    <p:extLst>
      <p:ext uri="{BB962C8B-B14F-4D97-AF65-F5344CB8AC3E}">
        <p14:creationId xmlns:p14="http://schemas.microsoft.com/office/powerpoint/2010/main" val="93271118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991865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Typical</a:t>
            </a:r>
            <a:r>
              <a:rPr lang="fi-FI" dirty="0"/>
              <a:t> </a:t>
            </a:r>
            <a:r>
              <a:rPr lang="fi-FI" dirty="0" err="1"/>
              <a:t>endpoints</a:t>
            </a:r>
            <a:r>
              <a:rPr lang="fi-FI" dirty="0"/>
              <a:t> </a:t>
            </a:r>
            <a:r>
              <a:rPr lang="fi-FI" dirty="0" err="1"/>
              <a:t>from</a:t>
            </a:r>
            <a:r>
              <a:rPr lang="fi-FI" dirty="0"/>
              <a:t> </a:t>
            </a:r>
            <a:r>
              <a:rPr lang="fi-FI" dirty="0" err="1"/>
              <a:t>metadata.json</a:t>
            </a:r>
            <a:endParaRPr lang="fi-FI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87419" y="1825625"/>
            <a:ext cx="642668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428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2085976" y="97127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i-FI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2200275" y="724618"/>
          <a:ext cx="8311550" cy="67422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r:id="rId3" imgW="8658203" imgH="7019925" progId="Visio.Drawing.15">
                  <p:embed/>
                </p:oleObj>
              </mc:Choice>
              <mc:Fallback>
                <p:oleObj r:id="rId3" imgW="8658203" imgH="7019925" progId="Visio.Drawing.15">
                  <p:embed/>
                  <p:pic>
                    <p:nvPicPr>
                      <p:cNvPr id="7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0275" y="724618"/>
                        <a:ext cx="8311550" cy="674228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43001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fi-FI" sz="4400" kern="1200" spc="-150" dirty="0">
                <a:solidFill>
                  <a:srgbClr val="22A7F0"/>
                </a:solidFill>
                <a:latin typeface="+mj-lt"/>
                <a:ea typeface="+mj-ea"/>
                <a:cs typeface="+mj-cs"/>
              </a:rPr>
              <a:t>OAuth2 </a:t>
            </a:r>
            <a:r>
              <a:rPr lang="fi-FI" sz="4400" kern="1200" spc="-150" dirty="0" err="1">
                <a:solidFill>
                  <a:srgbClr val="22A7F0"/>
                </a:solidFill>
                <a:latin typeface="+mj-lt"/>
                <a:ea typeface="+mj-ea"/>
                <a:cs typeface="+mj-cs"/>
              </a:rPr>
              <a:t>request</a:t>
            </a:r>
            <a:r>
              <a:rPr lang="fi-FI" sz="4400" kern="1200" spc="-150" dirty="0">
                <a:solidFill>
                  <a:srgbClr val="22A7F0"/>
                </a:solidFill>
                <a:latin typeface="+mj-lt"/>
                <a:ea typeface="+mj-ea"/>
                <a:cs typeface="+mj-cs"/>
              </a:rPr>
              <a:t> </a:t>
            </a:r>
            <a:r>
              <a:rPr lang="fi-FI" sz="4400" kern="1200" spc="-150" dirty="0" err="1">
                <a:solidFill>
                  <a:srgbClr val="22A7F0"/>
                </a:solidFill>
                <a:latin typeface="+mj-lt"/>
                <a:ea typeface="+mj-ea"/>
                <a:cs typeface="+mj-cs"/>
              </a:rPr>
              <a:t>parameters</a:t>
            </a:r>
            <a:endParaRPr lang="fi-FI" sz="2400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Required parameters</a:t>
            </a:r>
          </a:p>
          <a:p>
            <a:pPr lvl="1"/>
            <a:r>
              <a:rPr lang="en-US" sz="1800" dirty="0" err="1"/>
              <a:t>response_type</a:t>
            </a:r>
            <a:r>
              <a:rPr lang="en-US" sz="1800" dirty="0"/>
              <a:t> = code</a:t>
            </a:r>
          </a:p>
          <a:p>
            <a:pPr lvl="2"/>
            <a:r>
              <a:rPr lang="en-US" sz="1400" dirty="0"/>
              <a:t>For authorization code grant the value must be set to “code”</a:t>
            </a:r>
          </a:p>
          <a:p>
            <a:pPr lvl="1"/>
            <a:r>
              <a:rPr lang="en-US" sz="1800" dirty="0"/>
              <a:t>scope = </a:t>
            </a:r>
            <a:r>
              <a:rPr lang="en-US" sz="1800" dirty="0" err="1"/>
              <a:t>userinfo</a:t>
            </a:r>
            <a:endParaRPr lang="en-US" sz="1800" dirty="0"/>
          </a:p>
          <a:p>
            <a:pPr lvl="2"/>
            <a:r>
              <a:rPr lang="en-US" sz="1400" dirty="0"/>
              <a:t>For web single sign-on use case the value is set to “</a:t>
            </a:r>
            <a:r>
              <a:rPr lang="en-US" sz="1400" dirty="0" err="1"/>
              <a:t>userinfo</a:t>
            </a:r>
            <a:r>
              <a:rPr lang="en-US" sz="1400" dirty="0"/>
              <a:t>“</a:t>
            </a:r>
          </a:p>
          <a:p>
            <a:pPr lvl="1"/>
            <a:r>
              <a:rPr lang="en-US" sz="1800" dirty="0" err="1"/>
              <a:t>client_id</a:t>
            </a:r>
            <a:r>
              <a:rPr lang="en-US" sz="1800" dirty="0"/>
              <a:t> </a:t>
            </a:r>
          </a:p>
          <a:p>
            <a:pPr lvl="2"/>
            <a:r>
              <a:rPr lang="en-US" sz="1400" dirty="0"/>
              <a:t>OAuth Client Identifier of the web application</a:t>
            </a:r>
          </a:p>
          <a:p>
            <a:pPr lvl="1"/>
            <a:r>
              <a:rPr lang="en-US" sz="1800" dirty="0" err="1"/>
              <a:t>redirect_uri</a:t>
            </a:r>
            <a:r>
              <a:rPr lang="en-US" sz="1800" dirty="0"/>
              <a:t> </a:t>
            </a:r>
          </a:p>
          <a:p>
            <a:pPr lvl="2"/>
            <a:r>
              <a:rPr lang="en-US" sz="1400" dirty="0"/>
              <a:t>The redirect </a:t>
            </a:r>
            <a:r>
              <a:rPr lang="en-US" sz="1400" dirty="0" err="1"/>
              <a:t>uri</a:t>
            </a:r>
            <a:r>
              <a:rPr lang="en-US" sz="1400" dirty="0"/>
              <a:t> value must have been be registered with SSO management</a:t>
            </a:r>
          </a:p>
          <a:p>
            <a:r>
              <a:rPr lang="en-US" dirty="0"/>
              <a:t>Sample authorization request</a:t>
            </a:r>
          </a:p>
          <a:p>
            <a:r>
              <a:rPr lang="en-US" dirty="0"/>
              <a:t>GET https://sso.example.com/uas/oauth2/authorization?response_type=code&amp;scope=userinfo&amp;client_id=2001221477&amp;redirect_uri=https://client.example.com/response&amp;state=40e1bfc0-4587-4859-be08-a58e3fffa37a</a:t>
            </a:r>
          </a:p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772993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34808" y="4367831"/>
            <a:ext cx="1709382" cy="996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i-FI" dirty="0"/>
              <a:t>Mobile Application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7371902" y="4383799"/>
            <a:ext cx="1709382" cy="99628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 dirty="0"/>
          </a:p>
        </p:txBody>
      </p:sp>
      <p:sp>
        <p:nvSpPr>
          <p:cNvPr id="8" name="Rectangle 7"/>
          <p:cNvSpPr/>
          <p:nvPr/>
        </p:nvSpPr>
        <p:spPr>
          <a:xfrm>
            <a:off x="5221421" y="1403057"/>
            <a:ext cx="2168013" cy="11957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Ubisecure SSO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Authorization Server</a:t>
            </a:r>
          </a:p>
        </p:txBody>
      </p:sp>
      <p:cxnSp>
        <p:nvCxnSpPr>
          <p:cNvPr id="13" name="Straight Arrow Connector 12"/>
          <p:cNvCxnSpPr>
            <a:stCxn id="4" idx="0"/>
          </p:cNvCxnSpPr>
          <p:nvPr/>
        </p:nvCxnSpPr>
        <p:spPr>
          <a:xfrm flipV="1">
            <a:off x="4689500" y="2598812"/>
            <a:ext cx="1495709" cy="17690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4" idx="3"/>
            <a:endCxn id="7" idx="1"/>
          </p:cNvCxnSpPr>
          <p:nvPr/>
        </p:nvCxnSpPr>
        <p:spPr>
          <a:xfrm>
            <a:off x="5544190" y="4865974"/>
            <a:ext cx="1827712" cy="159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2" idx="0"/>
            <a:endCxn id="8" idx="2"/>
          </p:cNvCxnSpPr>
          <p:nvPr/>
        </p:nvCxnSpPr>
        <p:spPr>
          <a:xfrm flipH="1" flipV="1">
            <a:off x="6305427" y="2598811"/>
            <a:ext cx="1898490" cy="1575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020381" y="5621684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/>
              <a:t>User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123152" y="2906530"/>
            <a:ext cx="19824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1600" dirty="0"/>
              <a:t>1. </a:t>
            </a:r>
            <a:r>
              <a:rPr lang="fi-FI" sz="1600" dirty="0" err="1"/>
              <a:t>Present</a:t>
            </a:r>
            <a:r>
              <a:rPr lang="fi-FI" sz="1600" dirty="0"/>
              <a:t> </a:t>
            </a:r>
            <a:r>
              <a:rPr lang="fi-FI" sz="1600" dirty="0" err="1"/>
              <a:t>Credentials</a:t>
            </a:r>
            <a:endParaRPr lang="fi-FI" sz="1600" dirty="0"/>
          </a:p>
          <a:p>
            <a:pPr algn="ctr"/>
            <a:r>
              <a:rPr lang="fi-FI" sz="1600" dirty="0" err="1"/>
              <a:t>Get</a:t>
            </a:r>
            <a:r>
              <a:rPr lang="fi-FI" sz="1600" dirty="0"/>
              <a:t> </a:t>
            </a:r>
            <a:r>
              <a:rPr lang="fi-FI" sz="1600" dirty="0" err="1"/>
              <a:t>OAuth</a:t>
            </a:r>
            <a:r>
              <a:rPr lang="fi-FI" sz="1600" dirty="0"/>
              <a:t> </a:t>
            </a:r>
            <a:r>
              <a:rPr lang="fi-FI" sz="1600" dirty="0" err="1"/>
              <a:t>Token</a:t>
            </a:r>
            <a:endParaRPr lang="fi-FI" sz="1600" dirty="0"/>
          </a:p>
        </p:txBody>
      </p:sp>
      <p:sp>
        <p:nvSpPr>
          <p:cNvPr id="37" name="TextBox 36"/>
          <p:cNvSpPr txBox="1"/>
          <p:nvPr/>
        </p:nvSpPr>
        <p:spPr>
          <a:xfrm>
            <a:off x="5733075" y="4575907"/>
            <a:ext cx="12407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i-FI" sz="1600" dirty="0"/>
              <a:t>2. </a:t>
            </a:r>
            <a:r>
              <a:rPr lang="fi-FI" sz="1600" dirty="0" err="1"/>
              <a:t>Present</a:t>
            </a:r>
            <a:endParaRPr lang="fi-FI" sz="1600" dirty="0"/>
          </a:p>
          <a:p>
            <a:pPr algn="ctr"/>
            <a:r>
              <a:rPr lang="fi-FI" sz="1600" dirty="0" err="1"/>
              <a:t>OAuth</a:t>
            </a:r>
            <a:r>
              <a:rPr lang="fi-FI" sz="1600" dirty="0"/>
              <a:t> </a:t>
            </a:r>
            <a:r>
              <a:rPr lang="fi-FI" sz="1600" dirty="0" err="1"/>
              <a:t>Token</a:t>
            </a:r>
            <a:endParaRPr lang="fi-FI" sz="1600" dirty="0"/>
          </a:p>
        </p:txBody>
      </p:sp>
      <p:sp>
        <p:nvSpPr>
          <p:cNvPr id="38" name="TextBox 37"/>
          <p:cNvSpPr txBox="1"/>
          <p:nvPr/>
        </p:nvSpPr>
        <p:spPr>
          <a:xfrm>
            <a:off x="7158126" y="2872998"/>
            <a:ext cx="21437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sz="1600" dirty="0"/>
              <a:t>3. </a:t>
            </a:r>
            <a:r>
              <a:rPr lang="fi-FI" sz="1600" dirty="0" err="1"/>
              <a:t>Validate</a:t>
            </a:r>
            <a:r>
              <a:rPr lang="fi-FI" sz="1600" dirty="0"/>
              <a:t> </a:t>
            </a:r>
            <a:r>
              <a:rPr lang="fi-FI" sz="1600" dirty="0" err="1"/>
              <a:t>OAuth</a:t>
            </a:r>
            <a:r>
              <a:rPr lang="fi-FI" sz="1600" dirty="0"/>
              <a:t> </a:t>
            </a:r>
            <a:r>
              <a:rPr lang="fi-FI" sz="1600" dirty="0" err="1"/>
              <a:t>Token</a:t>
            </a:r>
            <a:endParaRPr lang="fi-FI" sz="16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524001" y="-18466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3933473" y="5472741"/>
            <a:ext cx="717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/>
              <a:t>Client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917990" y="4174442"/>
            <a:ext cx="571855" cy="323289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7684534" y="4714012"/>
            <a:ext cx="835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/>
              <a:t>  </a:t>
            </a:r>
            <a:r>
              <a:rPr lang="fi-FI" dirty="0" err="1"/>
              <a:t>Portal</a:t>
            </a:r>
            <a:endParaRPr lang="fi-FI" dirty="0"/>
          </a:p>
        </p:txBody>
      </p:sp>
      <p:grpSp>
        <p:nvGrpSpPr>
          <p:cNvPr id="20" name="Group 19"/>
          <p:cNvGrpSpPr/>
          <p:nvPr/>
        </p:nvGrpSpPr>
        <p:grpSpPr>
          <a:xfrm flipH="1">
            <a:off x="2047819" y="4586639"/>
            <a:ext cx="767591" cy="836275"/>
            <a:chOff x="4793624" y="4223683"/>
            <a:chExt cx="767591" cy="836275"/>
          </a:xfrm>
        </p:grpSpPr>
        <p:grpSp>
          <p:nvGrpSpPr>
            <p:cNvPr id="21" name="Group 20"/>
            <p:cNvGrpSpPr/>
            <p:nvPr/>
          </p:nvGrpSpPr>
          <p:grpSpPr>
            <a:xfrm>
              <a:off x="4964358" y="4223683"/>
              <a:ext cx="596857" cy="836275"/>
              <a:chOff x="1137931" y="4482392"/>
              <a:chExt cx="263464" cy="381214"/>
            </a:xfrm>
          </p:grpSpPr>
          <p:sp>
            <p:nvSpPr>
              <p:cNvPr id="31" name="Flowchart: Delay 30"/>
              <p:cNvSpPr/>
              <p:nvPr/>
            </p:nvSpPr>
            <p:spPr>
              <a:xfrm rot="16200000">
                <a:off x="1147744" y="4609955"/>
                <a:ext cx="243838" cy="263464"/>
              </a:xfrm>
              <a:prstGeom prst="flowChartDelay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en-US" sz="1400" b="1" dirty="0">
                  <a:solidFill>
                    <a:schemeClr val="bg1"/>
                  </a:solidFill>
                  <a:latin typeface="+mj-lt"/>
                </a:endParaRPr>
              </a:p>
            </p:txBody>
          </p:sp>
          <p:sp>
            <p:nvSpPr>
              <p:cNvPr id="32" name="Flowchart: Delay 31"/>
              <p:cNvSpPr/>
              <p:nvPr/>
            </p:nvSpPr>
            <p:spPr>
              <a:xfrm rot="16200000">
                <a:off x="1158771" y="4633686"/>
                <a:ext cx="221784" cy="238055"/>
              </a:xfrm>
              <a:prstGeom prst="flowChartDelay">
                <a:avLst/>
              </a:prstGeom>
              <a:solidFill>
                <a:schemeClr val="accent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en-US" sz="1400" b="1" dirty="0">
                  <a:solidFill>
                    <a:schemeClr val="bg1"/>
                  </a:solidFill>
                  <a:latin typeface="+mj-lt"/>
                </a:endParaRPr>
              </a:p>
            </p:txBody>
          </p:sp>
          <p:sp>
            <p:nvSpPr>
              <p:cNvPr id="35" name="Flowchart: Connector 34"/>
              <p:cNvSpPr/>
              <p:nvPr/>
            </p:nvSpPr>
            <p:spPr>
              <a:xfrm>
                <a:off x="1187954" y="4482392"/>
                <a:ext cx="165817" cy="164581"/>
              </a:xfrm>
              <a:prstGeom prst="flowChartConnector">
                <a:avLst/>
              </a:prstGeom>
              <a:solidFill>
                <a:schemeClr val="bg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en-US" sz="1400" b="1" dirty="0">
                  <a:solidFill>
                    <a:schemeClr val="bg1"/>
                  </a:solidFill>
                  <a:latin typeface="+mj-lt"/>
                </a:endParaRPr>
              </a:p>
            </p:txBody>
          </p:sp>
          <p:sp>
            <p:nvSpPr>
              <p:cNvPr id="39" name="Flowchart: Connector 38"/>
              <p:cNvSpPr/>
              <p:nvPr/>
            </p:nvSpPr>
            <p:spPr>
              <a:xfrm>
                <a:off x="1199634" y="4492694"/>
                <a:ext cx="134927" cy="143975"/>
              </a:xfrm>
              <a:prstGeom prst="flowChartConnector">
                <a:avLst/>
              </a:prstGeom>
              <a:solidFill>
                <a:schemeClr val="accent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en-US" sz="1400" b="1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 rot="3420000">
              <a:off x="4523274" y="4559672"/>
              <a:ext cx="767082" cy="226382"/>
              <a:chOff x="4242492" y="5303103"/>
              <a:chExt cx="767082" cy="226382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4650909" y="5364074"/>
                <a:ext cx="358665" cy="143327"/>
              </a:xfrm>
              <a:prstGeom prst="rect">
                <a:avLst/>
              </a:prstGeom>
              <a:solidFill>
                <a:schemeClr val="accent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en-US" sz="1400" b="1" dirty="0">
                  <a:solidFill>
                    <a:schemeClr val="bg1"/>
                  </a:solidFill>
                  <a:latin typeface="+mj-lt"/>
                </a:endParaRPr>
              </a:p>
            </p:txBody>
          </p:sp>
          <p:grpSp>
            <p:nvGrpSpPr>
              <p:cNvPr id="25" name="Group 24"/>
              <p:cNvGrpSpPr/>
              <p:nvPr/>
            </p:nvGrpSpPr>
            <p:grpSpPr>
              <a:xfrm>
                <a:off x="4242492" y="5303103"/>
                <a:ext cx="345265" cy="226382"/>
                <a:chOff x="4286862" y="5315846"/>
                <a:chExt cx="220828" cy="127856"/>
              </a:xfrm>
            </p:grpSpPr>
            <p:sp>
              <p:nvSpPr>
                <p:cNvPr id="28" name="Rounded Rectangle 27"/>
                <p:cNvSpPr/>
                <p:nvPr/>
              </p:nvSpPr>
              <p:spPr>
                <a:xfrm>
                  <a:off x="4286862" y="5315846"/>
                  <a:ext cx="220828" cy="127856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txBody>
                <a:bodyPr wrap="square" lIns="91397" tIns="45698" rIns="91397" bIns="45698" rtlCol="0" anchor="ctr">
                  <a:noAutofit/>
                </a:bodyPr>
                <a:lstStyle/>
                <a:p>
                  <a:pPr algn="ctr">
                    <a:lnSpc>
                      <a:spcPct val="110000"/>
                    </a:lnSpc>
                  </a:pPr>
                  <a:endParaRPr lang="en-US" sz="1400" b="1" dirty="0">
                    <a:solidFill>
                      <a:schemeClr val="bg1"/>
                    </a:solidFill>
                    <a:latin typeface="+mj-lt"/>
                  </a:endParaRPr>
                </a:p>
              </p:txBody>
            </p:sp>
            <p:sp>
              <p:nvSpPr>
                <p:cNvPr id="29" name="Rectangle 28"/>
                <p:cNvSpPr/>
                <p:nvPr/>
              </p:nvSpPr>
              <p:spPr>
                <a:xfrm>
                  <a:off x="4317447" y="5330800"/>
                  <a:ext cx="170168" cy="98420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txBody>
                <a:bodyPr wrap="square" lIns="91397" tIns="45698" rIns="91397" bIns="45698" rtlCol="0" anchor="ctr">
                  <a:noAutofit/>
                </a:bodyPr>
                <a:lstStyle/>
                <a:p>
                  <a:pPr algn="ctr">
                    <a:lnSpc>
                      <a:spcPct val="110000"/>
                    </a:lnSpc>
                  </a:pPr>
                  <a:endParaRPr lang="en-US" sz="1400" b="1" dirty="0">
                    <a:solidFill>
                      <a:schemeClr val="bg1"/>
                    </a:solidFill>
                    <a:latin typeface="+mj-lt"/>
                  </a:endParaRPr>
                </a:p>
              </p:txBody>
            </p:sp>
            <p:cxnSp>
              <p:nvCxnSpPr>
                <p:cNvPr id="30" name="Straight Connector 29"/>
                <p:cNvCxnSpPr/>
                <p:nvPr/>
              </p:nvCxnSpPr>
              <p:spPr>
                <a:xfrm flipV="1">
                  <a:off x="4302390" y="5358513"/>
                  <a:ext cx="0" cy="42522"/>
                </a:xfrm>
                <a:prstGeom prst="line">
                  <a:avLst/>
                </a:prstGeom>
                <a:ln w="9525">
                  <a:solidFill>
                    <a:schemeClr val="bg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" name="Rounded Rectangle 25"/>
              <p:cNvSpPr/>
              <p:nvPr/>
            </p:nvSpPr>
            <p:spPr>
              <a:xfrm>
                <a:off x="4522749" y="5364075"/>
                <a:ext cx="116206" cy="109201"/>
              </a:xfrm>
              <a:prstGeom prst="roundRect">
                <a:avLst/>
              </a:prstGeom>
              <a:solidFill>
                <a:schemeClr val="accent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en-US" sz="1400" b="1" dirty="0">
                  <a:solidFill>
                    <a:schemeClr val="bg1"/>
                  </a:solidFill>
                  <a:latin typeface="+mj-lt"/>
                </a:endParaRPr>
              </a:p>
            </p:txBody>
          </p:sp>
          <p:sp>
            <p:nvSpPr>
              <p:cNvPr id="27" name="Rounded Rectangle 26"/>
              <p:cNvSpPr/>
              <p:nvPr/>
            </p:nvSpPr>
            <p:spPr>
              <a:xfrm>
                <a:off x="4441016" y="5364075"/>
                <a:ext cx="138525" cy="31399"/>
              </a:xfrm>
              <a:prstGeom prst="roundRect">
                <a:avLst/>
              </a:prstGeom>
              <a:solidFill>
                <a:schemeClr val="accent1"/>
              </a:solidFill>
            </p:spPr>
            <p:txBody>
              <a:bodyPr wrap="square" lIns="91397" tIns="45698" rIns="91397" bIns="45698" rtlCol="0" anchor="ctr">
                <a:noAutofit/>
              </a:bodyPr>
              <a:lstStyle/>
              <a:p>
                <a:pPr algn="ctr">
                  <a:lnSpc>
                    <a:spcPct val="110000"/>
                  </a:lnSpc>
                </a:pPr>
                <a:endParaRPr lang="en-US" sz="1400" b="1" dirty="0">
                  <a:solidFill>
                    <a:schemeClr val="bg1"/>
                  </a:solidFill>
                  <a:latin typeface="+mj-lt"/>
                </a:endParaRPr>
              </a:p>
            </p:txBody>
          </p:sp>
        </p:grpSp>
      </p:grpSp>
      <p:cxnSp>
        <p:nvCxnSpPr>
          <p:cNvPr id="10" name="Straight Arrow Connector 9"/>
          <p:cNvCxnSpPr>
            <a:stCxn id="27" idx="1"/>
            <a:endCxn id="4" idx="1"/>
          </p:cNvCxnSpPr>
          <p:nvPr/>
        </p:nvCxnSpPr>
        <p:spPr>
          <a:xfrm>
            <a:off x="2772358" y="4860760"/>
            <a:ext cx="1062450" cy="5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7385594" y="5445764"/>
            <a:ext cx="16819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i-FI" dirty="0"/>
              <a:t>Resource Server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/>
              <a:t>Protecting</a:t>
            </a:r>
            <a:r>
              <a:rPr lang="fi-FI" dirty="0"/>
              <a:t> an API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446565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0070C0"/>
      </a:hlink>
      <a:folHlink>
        <a:srgbClr val="3EBBF0"/>
      </a:folHlink>
    </a:clrScheme>
    <a:fontScheme name="Ubisecure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17239</TotalTime>
  <Words>2479</Words>
  <Application>Microsoft Office PowerPoint</Application>
  <PresentationFormat>Widescreen</PresentationFormat>
  <Paragraphs>384</Paragraphs>
  <Slides>55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3" baseType="lpstr">
      <vt:lpstr>Arial</vt:lpstr>
      <vt:lpstr>Calibri</vt:lpstr>
      <vt:lpstr>Calibri Light</vt:lpstr>
      <vt:lpstr>Consolas</vt:lpstr>
      <vt:lpstr>Courier</vt:lpstr>
      <vt:lpstr>Courier New</vt:lpstr>
      <vt:lpstr>Office Theme</vt:lpstr>
      <vt:lpstr>Visio.Drawing.15</vt:lpstr>
      <vt:lpstr>Ubisecure APIs</vt:lpstr>
      <vt:lpstr>Agenda</vt:lpstr>
      <vt:lpstr>Ubisecure SSO – OAuth 2.0 Authorization Server</vt:lpstr>
      <vt:lpstr>Ubisecure SSO – OAuth 2.0 Authorization Server Standards and recommendations reference</vt:lpstr>
      <vt:lpstr>OAuth Metadata and Endpoints</vt:lpstr>
      <vt:lpstr>Typical endpoints from metadata.json</vt:lpstr>
      <vt:lpstr>PowerPoint Presentation</vt:lpstr>
      <vt:lpstr>OAuth2 request parameters</vt:lpstr>
      <vt:lpstr>Protecting an API</vt:lpstr>
      <vt:lpstr>Mobile App Example</vt:lpstr>
      <vt:lpstr>Directory User Mapping </vt:lpstr>
      <vt:lpstr>REST Attribute Query for Directory User Mapping</vt:lpstr>
      <vt:lpstr>Ubisecure REST Service Login Query Use Case: User Matching based on external data</vt:lpstr>
      <vt:lpstr>Ubisecure REST Service Login Query Use Case: On-the-fly provisioning</vt:lpstr>
      <vt:lpstr>REST Attribute Query for Directory User Mapping</vt:lpstr>
      <vt:lpstr>Ubisecure OTP List Server Overview</vt:lpstr>
      <vt:lpstr>Ubisecure OTP List Server List status</vt:lpstr>
      <vt:lpstr>OTP List Server API example</vt:lpstr>
      <vt:lpstr>Example implementation</vt:lpstr>
      <vt:lpstr>Use case: Pre-print OTP lists and distribute on an as-needed basis</vt:lpstr>
      <vt:lpstr>Discovery and Template UI API</vt:lpstr>
      <vt:lpstr>Ubisecure Discovery UI API Overview</vt:lpstr>
      <vt:lpstr>PowerPoint Presentation</vt:lpstr>
      <vt:lpstr>Ubisecure SSO Template APIs</vt:lpstr>
      <vt:lpstr>Ubisecure SSO Template APIs</vt:lpstr>
      <vt:lpstr>Example</vt:lpstr>
      <vt:lpstr>Ubisecure SSO Template APIs</vt:lpstr>
      <vt:lpstr>Examples</vt:lpstr>
      <vt:lpstr>SSO UI and JavaScript</vt:lpstr>
      <vt:lpstr>SSO UI and JavaScript</vt:lpstr>
      <vt:lpstr>Example – set default values, modify layout</vt:lpstr>
      <vt:lpstr>CustomerID REST APIs Registration Backend Queries </vt:lpstr>
      <vt:lpstr>CustomerID Integrations REST API</vt:lpstr>
      <vt:lpstr>CustomerID Integrations REST API - List User</vt:lpstr>
      <vt:lpstr>Modification and Request API Commands (Version 2.1)</vt:lpstr>
      <vt:lpstr>CustomerID Integrations Registration Backend Query</vt:lpstr>
      <vt:lpstr>CustomerID Integrations Backend REST request configuration</vt:lpstr>
      <vt:lpstr>Backend configuration</vt:lpstr>
      <vt:lpstr>Backend REST requests</vt:lpstr>
      <vt:lpstr>CustomerID Integrations Registration Backend Query</vt:lpstr>
      <vt:lpstr>SSO Management API</vt:lpstr>
      <vt:lpstr>Ubisecure SSO Management API</vt:lpstr>
      <vt:lpstr>SSO management API</vt:lpstr>
      <vt:lpstr>SSO management API – REST example</vt:lpstr>
      <vt:lpstr>SSO management API - PowerShell</vt:lpstr>
      <vt:lpstr>HTTP Methods</vt:lpstr>
      <vt:lpstr>Response messages</vt:lpstr>
      <vt:lpstr>Examples of API calls</vt:lpstr>
      <vt:lpstr>Example - SAML2 or OAuth2 integration</vt:lpstr>
      <vt:lpstr>Steps to build the application integration </vt:lpstr>
      <vt:lpstr>Heavy lifting that Ubisecure SSO Management API takes care of</vt:lpstr>
      <vt:lpstr>SAML 2.0 Development Toolkits </vt:lpstr>
      <vt:lpstr>SAML Authentication Provider  Development Toolkits</vt:lpstr>
      <vt:lpstr>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Keith Uber</dc:creator>
  <cp:lastModifiedBy>Petteri Stenius</cp:lastModifiedBy>
  <cp:revision>118</cp:revision>
  <dcterms:created xsi:type="dcterms:W3CDTF">2016-10-14T19:24:28Z</dcterms:created>
  <dcterms:modified xsi:type="dcterms:W3CDTF">2018-09-19T18:25:04Z</dcterms:modified>
</cp:coreProperties>
</file>

<file path=docProps/thumbnail.jpeg>
</file>